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4"/>
  </p:notesMasterIdLst>
  <p:handoutMasterIdLst>
    <p:handoutMasterId r:id="rId55"/>
  </p:handoutMasterIdLst>
  <p:sldIdLst>
    <p:sldId id="1460" r:id="rId2"/>
    <p:sldId id="1384" r:id="rId3"/>
    <p:sldId id="1471" r:id="rId4"/>
    <p:sldId id="1461" r:id="rId5"/>
    <p:sldId id="1462" r:id="rId6"/>
    <p:sldId id="1472" r:id="rId7"/>
    <p:sldId id="1463" r:id="rId8"/>
    <p:sldId id="1464" r:id="rId9"/>
    <p:sldId id="1465" r:id="rId10"/>
    <p:sldId id="1489" r:id="rId11"/>
    <p:sldId id="1474" r:id="rId12"/>
    <p:sldId id="1410" r:id="rId13"/>
    <p:sldId id="1425" r:id="rId14"/>
    <p:sldId id="1427" r:id="rId15"/>
    <p:sldId id="1426" r:id="rId16"/>
    <p:sldId id="1428" r:id="rId17"/>
    <p:sldId id="1408" r:id="rId18"/>
    <p:sldId id="1432" r:id="rId19"/>
    <p:sldId id="1434" r:id="rId20"/>
    <p:sldId id="1437" r:id="rId21"/>
    <p:sldId id="1438" r:id="rId22"/>
    <p:sldId id="1423" r:id="rId23"/>
    <p:sldId id="1424" r:id="rId24"/>
    <p:sldId id="1433" r:id="rId25"/>
    <p:sldId id="1495" r:id="rId26"/>
    <p:sldId id="1475" r:id="rId27"/>
    <p:sldId id="1490" r:id="rId28"/>
    <p:sldId id="1492" r:id="rId29"/>
    <p:sldId id="1491" r:id="rId30"/>
    <p:sldId id="1493" r:id="rId31"/>
    <p:sldId id="1494" r:id="rId32"/>
    <p:sldId id="1476" r:id="rId33"/>
    <p:sldId id="1480" r:id="rId34"/>
    <p:sldId id="1478" r:id="rId35"/>
    <p:sldId id="1479" r:id="rId36"/>
    <p:sldId id="1441" r:id="rId37"/>
    <p:sldId id="1481" r:id="rId38"/>
    <p:sldId id="1442" r:id="rId39"/>
    <p:sldId id="1443" r:id="rId40"/>
    <p:sldId id="1444" r:id="rId41"/>
    <p:sldId id="1445" r:id="rId42"/>
    <p:sldId id="1448" r:id="rId43"/>
    <p:sldId id="1447" r:id="rId44"/>
    <p:sldId id="1483" r:id="rId45"/>
    <p:sldId id="1482" r:id="rId46"/>
    <p:sldId id="1484" r:id="rId47"/>
    <p:sldId id="1485" r:id="rId48"/>
    <p:sldId id="1486" r:id="rId49"/>
    <p:sldId id="1487" r:id="rId50"/>
    <p:sldId id="1488" r:id="rId51"/>
    <p:sldId id="1496" r:id="rId52"/>
    <p:sldId id="1278" r:id="rId53"/>
  </p:sldIdLst>
  <p:sldSz cx="9144000" cy="6858000" type="screen4x3"/>
  <p:notesSz cx="7315200" cy="9601200"/>
  <p:defaultTextStyle>
    <a:defPPr>
      <a:defRPr lang="en-US"/>
    </a:defPPr>
    <a:lvl1pPr algn="l" rtl="0" eaLnBrk="0" fontAlgn="base" hangingPunct="0">
      <a:spcBef>
        <a:spcPct val="0"/>
      </a:spcBef>
      <a:spcAft>
        <a:spcPct val="0"/>
      </a:spcAft>
      <a:defRPr sz="1600" b="1" kern="1200">
        <a:solidFill>
          <a:schemeClr val="tx1"/>
        </a:solidFill>
        <a:latin typeface="Arial" charset="0"/>
        <a:ea typeface="+mn-ea"/>
        <a:cs typeface="+mn-cs"/>
      </a:defRPr>
    </a:lvl1pPr>
    <a:lvl2pPr marL="457130" algn="l" rtl="0" eaLnBrk="0" fontAlgn="base" hangingPunct="0">
      <a:spcBef>
        <a:spcPct val="0"/>
      </a:spcBef>
      <a:spcAft>
        <a:spcPct val="0"/>
      </a:spcAft>
      <a:defRPr sz="1600" b="1" kern="1200">
        <a:solidFill>
          <a:schemeClr val="tx1"/>
        </a:solidFill>
        <a:latin typeface="Arial" charset="0"/>
        <a:ea typeface="+mn-ea"/>
        <a:cs typeface="+mn-cs"/>
      </a:defRPr>
    </a:lvl2pPr>
    <a:lvl3pPr marL="914259" algn="l" rtl="0" eaLnBrk="0" fontAlgn="base" hangingPunct="0">
      <a:spcBef>
        <a:spcPct val="0"/>
      </a:spcBef>
      <a:spcAft>
        <a:spcPct val="0"/>
      </a:spcAft>
      <a:defRPr sz="1600" b="1" kern="1200">
        <a:solidFill>
          <a:schemeClr val="tx1"/>
        </a:solidFill>
        <a:latin typeface="Arial" charset="0"/>
        <a:ea typeface="+mn-ea"/>
        <a:cs typeface="+mn-cs"/>
      </a:defRPr>
    </a:lvl3pPr>
    <a:lvl4pPr marL="1371390" algn="l" rtl="0" eaLnBrk="0" fontAlgn="base" hangingPunct="0">
      <a:spcBef>
        <a:spcPct val="0"/>
      </a:spcBef>
      <a:spcAft>
        <a:spcPct val="0"/>
      </a:spcAft>
      <a:defRPr sz="1600" b="1" kern="1200">
        <a:solidFill>
          <a:schemeClr val="tx1"/>
        </a:solidFill>
        <a:latin typeface="Arial" charset="0"/>
        <a:ea typeface="+mn-ea"/>
        <a:cs typeface="+mn-cs"/>
      </a:defRPr>
    </a:lvl4pPr>
    <a:lvl5pPr marL="1828519" algn="l" rtl="0" eaLnBrk="0" fontAlgn="base" hangingPunct="0">
      <a:spcBef>
        <a:spcPct val="0"/>
      </a:spcBef>
      <a:spcAft>
        <a:spcPct val="0"/>
      </a:spcAft>
      <a:defRPr sz="1600" b="1" kern="1200">
        <a:solidFill>
          <a:schemeClr val="tx1"/>
        </a:solidFill>
        <a:latin typeface="Arial" charset="0"/>
        <a:ea typeface="+mn-ea"/>
        <a:cs typeface="+mn-cs"/>
      </a:defRPr>
    </a:lvl5pPr>
    <a:lvl6pPr marL="2285649" algn="l" defTabSz="914259" rtl="0" eaLnBrk="1" latinLnBrk="0" hangingPunct="1">
      <a:defRPr sz="1600" b="1" kern="1200">
        <a:solidFill>
          <a:schemeClr val="tx1"/>
        </a:solidFill>
        <a:latin typeface="Arial" charset="0"/>
        <a:ea typeface="+mn-ea"/>
        <a:cs typeface="+mn-cs"/>
      </a:defRPr>
    </a:lvl6pPr>
    <a:lvl7pPr marL="2742780" algn="l" defTabSz="914259" rtl="0" eaLnBrk="1" latinLnBrk="0" hangingPunct="1">
      <a:defRPr sz="1600" b="1" kern="1200">
        <a:solidFill>
          <a:schemeClr val="tx1"/>
        </a:solidFill>
        <a:latin typeface="Arial" charset="0"/>
        <a:ea typeface="+mn-ea"/>
        <a:cs typeface="+mn-cs"/>
      </a:defRPr>
    </a:lvl7pPr>
    <a:lvl8pPr marL="3199908" algn="l" defTabSz="914259" rtl="0" eaLnBrk="1" latinLnBrk="0" hangingPunct="1">
      <a:defRPr sz="1600" b="1" kern="1200">
        <a:solidFill>
          <a:schemeClr val="tx1"/>
        </a:solidFill>
        <a:latin typeface="Arial" charset="0"/>
        <a:ea typeface="+mn-ea"/>
        <a:cs typeface="+mn-cs"/>
      </a:defRPr>
    </a:lvl8pPr>
    <a:lvl9pPr marL="3657039" algn="l" defTabSz="914259" rtl="0" eaLnBrk="1" latinLnBrk="0" hangingPunct="1">
      <a:defRPr sz="1600" b="1"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33"/>
    <a:srgbClr val="FFCC99"/>
    <a:srgbClr val="CCFF99"/>
    <a:srgbClr val="CC99FF"/>
    <a:srgbClr val="000066"/>
    <a:srgbClr val="996600"/>
    <a:srgbClr val="4D6997"/>
    <a:srgbClr val="66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309" autoAdjust="0"/>
    <p:restoredTop sz="75202" autoAdjust="0"/>
  </p:normalViewPr>
  <p:slideViewPr>
    <p:cSldViewPr>
      <p:cViewPr>
        <p:scale>
          <a:sx n="100" d="100"/>
          <a:sy n="100" d="100"/>
        </p:scale>
        <p:origin x="-2680" y="-1776"/>
      </p:cViewPr>
      <p:guideLst>
        <p:guide orient="horz" pos="2160"/>
        <p:guide pos="2880"/>
      </p:guideLst>
    </p:cSldViewPr>
  </p:slideViewPr>
  <p:notesTextViewPr>
    <p:cViewPr>
      <p:scale>
        <a:sx n="100" d="100"/>
        <a:sy n="100" d="100"/>
      </p:scale>
      <p:origin x="0" y="0"/>
    </p:cViewPr>
  </p:notesTextViewPr>
  <p:sorterViewPr>
    <p:cViewPr>
      <p:scale>
        <a:sx n="50" d="100"/>
        <a:sy n="50" d="100"/>
      </p:scale>
      <p:origin x="0" y="0"/>
    </p:cViewPr>
  </p:sorterViewPr>
  <p:notesViewPr>
    <p:cSldViewPr>
      <p:cViewPr varScale="1">
        <p:scale>
          <a:sx n="56" d="100"/>
          <a:sy n="56" d="100"/>
        </p:scale>
        <p:origin x="-1782" y="-7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notesMaster" Target="notesMasters/notesMaster1.xml"/><Relationship Id="rId55" Type="http://schemas.openxmlformats.org/officeDocument/2006/relationships/handoutMaster" Target="handoutMasters/handoutMaster1.xml"/><Relationship Id="rId56" Type="http://schemas.openxmlformats.org/officeDocument/2006/relationships/printerSettings" Target="printerSettings/printerSettings1.bin"/><Relationship Id="rId57" Type="http://schemas.openxmlformats.org/officeDocument/2006/relationships/presProps" Target="presProps.xml"/><Relationship Id="rId58" Type="http://schemas.openxmlformats.org/officeDocument/2006/relationships/viewProps" Target="viewProps.xml"/><Relationship Id="rId59" Type="http://schemas.openxmlformats.org/officeDocument/2006/relationships/theme" Target="theme/theme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6498" name="Rectangle 2"/>
          <p:cNvSpPr>
            <a:spLocks noGrp="1" noChangeArrowheads="1"/>
          </p:cNvSpPr>
          <p:nvPr>
            <p:ph type="hdr" sz="quarter"/>
          </p:nvPr>
        </p:nvSpPr>
        <p:spPr bwMode="auto">
          <a:xfrm>
            <a:off x="0"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defTabSz="964451">
              <a:defRPr sz="1200" b="0">
                <a:latin typeface="Arial" charset="0"/>
              </a:defRPr>
            </a:lvl1pPr>
          </a:lstStyle>
          <a:p>
            <a:pPr>
              <a:defRPr/>
            </a:pPr>
            <a:endParaRPr lang="en-US"/>
          </a:p>
        </p:txBody>
      </p:sp>
      <p:sp>
        <p:nvSpPr>
          <p:cNvPr id="106499" name="Rectangle 3"/>
          <p:cNvSpPr>
            <a:spLocks noGrp="1" noChangeArrowheads="1"/>
          </p:cNvSpPr>
          <p:nvPr>
            <p:ph type="dt" sz="quarter" idx="1"/>
          </p:nvPr>
        </p:nvSpPr>
        <p:spPr bwMode="auto">
          <a:xfrm>
            <a:off x="4146551"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algn="r" defTabSz="964451">
              <a:defRPr sz="1200" b="0">
                <a:latin typeface="Arial" charset="0"/>
              </a:defRPr>
            </a:lvl1pPr>
          </a:lstStyle>
          <a:p>
            <a:pPr>
              <a:defRPr/>
            </a:pPr>
            <a:endParaRPr lang="en-US"/>
          </a:p>
        </p:txBody>
      </p:sp>
      <p:sp>
        <p:nvSpPr>
          <p:cNvPr id="106500" name="Rectangle 4"/>
          <p:cNvSpPr>
            <a:spLocks noGrp="1" noChangeArrowheads="1"/>
          </p:cNvSpPr>
          <p:nvPr>
            <p:ph type="ftr" sz="quarter" idx="2"/>
          </p:nvPr>
        </p:nvSpPr>
        <p:spPr bwMode="auto">
          <a:xfrm>
            <a:off x="0" y="9121776"/>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defTabSz="964451">
              <a:defRPr sz="1200" b="0">
                <a:latin typeface="Arial" charset="0"/>
              </a:defRPr>
            </a:lvl1pPr>
          </a:lstStyle>
          <a:p>
            <a:pPr>
              <a:defRPr/>
            </a:pPr>
            <a:endParaRPr lang="en-US"/>
          </a:p>
        </p:txBody>
      </p:sp>
      <p:sp>
        <p:nvSpPr>
          <p:cNvPr id="106501" name="Rectangle 5"/>
          <p:cNvSpPr>
            <a:spLocks noGrp="1" noChangeArrowheads="1"/>
          </p:cNvSpPr>
          <p:nvPr>
            <p:ph type="sldNum" sz="quarter" idx="3"/>
          </p:nvPr>
        </p:nvSpPr>
        <p:spPr bwMode="auto">
          <a:xfrm>
            <a:off x="4146551" y="9121776"/>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algn="r" defTabSz="964451">
              <a:defRPr sz="1200" b="0">
                <a:latin typeface="Arial" charset="0"/>
              </a:defRPr>
            </a:lvl1pPr>
          </a:lstStyle>
          <a:p>
            <a:pPr>
              <a:defRPr/>
            </a:pPr>
            <a:fld id="{D098A0DF-783C-49D9-9260-6806A799FD3D}" type="slidenum">
              <a:rPr lang="en-US"/>
              <a:pPr>
                <a:defRPr/>
              </a:pPr>
              <a:t>‹#›</a:t>
            </a:fld>
            <a:endParaRPr lang="en-US"/>
          </a:p>
        </p:txBody>
      </p:sp>
    </p:spTree>
    <p:extLst>
      <p:ext uri="{BB962C8B-B14F-4D97-AF65-F5344CB8AC3E}">
        <p14:creationId xmlns:p14="http://schemas.microsoft.com/office/powerpoint/2010/main" val="3980071602"/>
      </p:ext>
    </p:extLst>
  </p:cSld>
  <p:clrMap bg1="lt1" tx1="dk1" bg2="lt2" tx2="dk2" accent1="accent1" accent2="accent2" accent3="accent3" accent4="accent4" accent5="accent5" accent6="accent6" hlink="hlink" folHlink="folHlink"/>
</p:handoutMaster>
</file>

<file path=ppt/media/image1.png>
</file>

<file path=ppt/media/image10.gif>
</file>

<file path=ppt/media/image15.png>
</file>

<file path=ppt/media/image16.png>
</file>

<file path=ppt/media/image17.png>
</file>

<file path=ppt/media/image18.jpeg>
</file>

<file path=ppt/media/image2.png>
</file>

<file path=ppt/media/image3.png>
</file>

<file path=ppt/media/image4.gif>
</file>

<file path=ppt/media/image5.jp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defTabSz="964451" eaLnBrk="1" hangingPunct="1">
              <a:defRPr sz="1200" b="0">
                <a:latin typeface="Arial" charset="0"/>
              </a:defRPr>
            </a:lvl1pPr>
          </a:lstStyle>
          <a:p>
            <a:pPr>
              <a:defRPr/>
            </a:pPr>
            <a:endParaRPr lang="en-US"/>
          </a:p>
        </p:txBody>
      </p:sp>
      <p:sp>
        <p:nvSpPr>
          <p:cNvPr id="5123" name="Rectangle 3"/>
          <p:cNvSpPr>
            <a:spLocks noGrp="1" noChangeArrowheads="1"/>
          </p:cNvSpPr>
          <p:nvPr>
            <p:ph type="dt" idx="1"/>
          </p:nvPr>
        </p:nvSpPr>
        <p:spPr bwMode="auto">
          <a:xfrm>
            <a:off x="4144964"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algn="r" defTabSz="964451" eaLnBrk="1" hangingPunct="1">
              <a:defRPr sz="1200" b="0">
                <a:latin typeface="Arial" charset="0"/>
              </a:defRPr>
            </a:lvl1pPr>
          </a:lstStyle>
          <a:p>
            <a:pPr>
              <a:defRPr/>
            </a:pPr>
            <a:endParaRPr lang="en-US"/>
          </a:p>
        </p:txBody>
      </p:sp>
      <p:sp>
        <p:nvSpPr>
          <p:cNvPr id="51204" name="Rectangle 4"/>
          <p:cNvSpPr>
            <a:spLocks noGrp="1" noRot="1" noChangeAspect="1" noChangeArrowheads="1" noTextEdit="1"/>
          </p:cNvSpPr>
          <p:nvPr>
            <p:ph type="sldImg" idx="2"/>
          </p:nvPr>
        </p:nvSpPr>
        <p:spPr bwMode="auto">
          <a:xfrm>
            <a:off x="1258888" y="720725"/>
            <a:ext cx="4797425" cy="3598863"/>
          </a:xfrm>
          <a:prstGeom prst="rect">
            <a:avLst/>
          </a:prstGeom>
          <a:noFill/>
          <a:ln w="9525">
            <a:solidFill>
              <a:srgbClr val="000000"/>
            </a:solidFill>
            <a:miter lim="800000"/>
            <a:headEnd/>
            <a:tailEnd/>
          </a:ln>
        </p:spPr>
      </p:sp>
      <p:sp>
        <p:nvSpPr>
          <p:cNvPr id="5125" name="Rectangle 5"/>
          <p:cNvSpPr>
            <a:spLocks noGrp="1" noChangeArrowheads="1"/>
          </p:cNvSpPr>
          <p:nvPr>
            <p:ph type="body" sz="quarter" idx="3"/>
          </p:nvPr>
        </p:nvSpPr>
        <p:spPr bwMode="auto">
          <a:xfrm>
            <a:off x="731838" y="4559301"/>
            <a:ext cx="5853113" cy="432117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5126" name="Rectangle 6"/>
          <p:cNvSpPr>
            <a:spLocks noGrp="1" noChangeArrowheads="1"/>
          </p:cNvSpPr>
          <p:nvPr>
            <p:ph type="ftr" sz="quarter" idx="4"/>
          </p:nvPr>
        </p:nvSpPr>
        <p:spPr bwMode="auto">
          <a:xfrm>
            <a:off x="0" y="9120189"/>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defTabSz="964451" eaLnBrk="1" hangingPunct="1">
              <a:defRPr sz="1200" b="0">
                <a:latin typeface="Arial" charset="0"/>
              </a:defRPr>
            </a:lvl1pPr>
          </a:lstStyle>
          <a:p>
            <a:pPr>
              <a:defRPr/>
            </a:pPr>
            <a:endParaRPr lang="en-US"/>
          </a:p>
        </p:txBody>
      </p:sp>
      <p:sp>
        <p:nvSpPr>
          <p:cNvPr id="5127" name="Rectangle 7"/>
          <p:cNvSpPr>
            <a:spLocks noGrp="1" noChangeArrowheads="1"/>
          </p:cNvSpPr>
          <p:nvPr>
            <p:ph type="sldNum" sz="quarter" idx="5"/>
          </p:nvPr>
        </p:nvSpPr>
        <p:spPr bwMode="auto">
          <a:xfrm>
            <a:off x="4144964" y="9120189"/>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algn="r" defTabSz="964451" eaLnBrk="1" hangingPunct="1">
              <a:defRPr sz="1200" b="0">
                <a:latin typeface="Arial" charset="0"/>
              </a:defRPr>
            </a:lvl1pPr>
          </a:lstStyle>
          <a:p>
            <a:pPr>
              <a:defRPr/>
            </a:pPr>
            <a:fld id="{A0D86A14-AC1F-4C9A-8DDE-CE6B11F31194}" type="slidenum">
              <a:rPr lang="en-US"/>
              <a:pPr>
                <a:defRPr/>
              </a:pPr>
              <a:t>‹#›</a:t>
            </a:fld>
            <a:endParaRPr lang="en-US"/>
          </a:p>
        </p:txBody>
      </p:sp>
    </p:spTree>
    <p:extLst>
      <p:ext uri="{BB962C8B-B14F-4D97-AF65-F5344CB8AC3E}">
        <p14:creationId xmlns:p14="http://schemas.microsoft.com/office/powerpoint/2010/main" val="68675978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130" algn="l" rtl="0" eaLnBrk="0" fontAlgn="base" hangingPunct="0">
      <a:spcBef>
        <a:spcPct val="30000"/>
      </a:spcBef>
      <a:spcAft>
        <a:spcPct val="0"/>
      </a:spcAft>
      <a:defRPr sz="1200" kern="1200">
        <a:solidFill>
          <a:schemeClr val="tx1"/>
        </a:solidFill>
        <a:latin typeface="Arial" charset="0"/>
        <a:ea typeface="+mn-ea"/>
        <a:cs typeface="+mn-cs"/>
      </a:defRPr>
    </a:lvl2pPr>
    <a:lvl3pPr marL="914259" algn="l" rtl="0" eaLnBrk="0" fontAlgn="base" hangingPunct="0">
      <a:spcBef>
        <a:spcPct val="30000"/>
      </a:spcBef>
      <a:spcAft>
        <a:spcPct val="0"/>
      </a:spcAft>
      <a:defRPr sz="1200" kern="1200">
        <a:solidFill>
          <a:schemeClr val="tx1"/>
        </a:solidFill>
        <a:latin typeface="Arial" charset="0"/>
        <a:ea typeface="+mn-ea"/>
        <a:cs typeface="+mn-cs"/>
      </a:defRPr>
    </a:lvl3pPr>
    <a:lvl4pPr marL="1371390" algn="l" rtl="0" eaLnBrk="0" fontAlgn="base" hangingPunct="0">
      <a:spcBef>
        <a:spcPct val="30000"/>
      </a:spcBef>
      <a:spcAft>
        <a:spcPct val="0"/>
      </a:spcAft>
      <a:defRPr sz="1200" kern="1200">
        <a:solidFill>
          <a:schemeClr val="tx1"/>
        </a:solidFill>
        <a:latin typeface="Arial" charset="0"/>
        <a:ea typeface="+mn-ea"/>
        <a:cs typeface="+mn-cs"/>
      </a:defRPr>
    </a:lvl4pPr>
    <a:lvl5pPr marL="1828519" algn="l" rtl="0" eaLnBrk="0" fontAlgn="base" hangingPunct="0">
      <a:spcBef>
        <a:spcPct val="30000"/>
      </a:spcBef>
      <a:spcAft>
        <a:spcPct val="0"/>
      </a:spcAft>
      <a:defRPr sz="1200" kern="1200">
        <a:solidFill>
          <a:schemeClr val="tx1"/>
        </a:solidFill>
        <a:latin typeface="Arial" charset="0"/>
        <a:ea typeface="+mn-ea"/>
        <a:cs typeface="+mn-cs"/>
      </a:defRPr>
    </a:lvl5pPr>
    <a:lvl6pPr marL="2285649" algn="l" defTabSz="914259" rtl="0" eaLnBrk="1" latinLnBrk="0" hangingPunct="1">
      <a:defRPr sz="1200" kern="1200">
        <a:solidFill>
          <a:schemeClr val="tx1"/>
        </a:solidFill>
        <a:latin typeface="+mn-lt"/>
        <a:ea typeface="+mn-ea"/>
        <a:cs typeface="+mn-cs"/>
      </a:defRPr>
    </a:lvl6pPr>
    <a:lvl7pPr marL="2742780" algn="l" defTabSz="914259" rtl="0" eaLnBrk="1" latinLnBrk="0" hangingPunct="1">
      <a:defRPr sz="1200" kern="1200">
        <a:solidFill>
          <a:schemeClr val="tx1"/>
        </a:solidFill>
        <a:latin typeface="+mn-lt"/>
        <a:ea typeface="+mn-ea"/>
        <a:cs typeface="+mn-cs"/>
      </a:defRPr>
    </a:lvl7pPr>
    <a:lvl8pPr marL="3199908" algn="l" defTabSz="914259" rtl="0" eaLnBrk="1" latinLnBrk="0" hangingPunct="1">
      <a:defRPr sz="1200" kern="1200">
        <a:solidFill>
          <a:schemeClr val="tx1"/>
        </a:solidFill>
        <a:latin typeface="+mn-lt"/>
        <a:ea typeface="+mn-ea"/>
        <a:cs typeface="+mn-cs"/>
      </a:defRPr>
    </a:lvl8pPr>
    <a:lvl9pPr marL="3657039" algn="l" defTabSz="914259"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8130" name="Rectangle 2"/>
          <p:cNvSpPr>
            <a:spLocks noGrp="1" noChangeArrowheads="1"/>
          </p:cNvSpPr>
          <p:nvPr>
            <p:ph type="ctrTitle"/>
          </p:nvPr>
        </p:nvSpPr>
        <p:spPr>
          <a:xfrm>
            <a:off x="2133601" y="1371600"/>
            <a:ext cx="6477000" cy="1752600"/>
          </a:xfrm>
        </p:spPr>
        <p:txBody>
          <a:bodyPr/>
          <a:lstStyle>
            <a:lvl1pPr>
              <a:defRPr sz="4200"/>
            </a:lvl1pPr>
          </a:lstStyle>
          <a:p>
            <a:r>
              <a:rPr lang="en-US"/>
              <a:t>Click to edit Master title style</a:t>
            </a:r>
          </a:p>
        </p:txBody>
      </p:sp>
      <p:sp>
        <p:nvSpPr>
          <p:cNvPr id="48131" name="Rectangle 3"/>
          <p:cNvSpPr>
            <a:spLocks noGrp="1" noChangeArrowheads="1"/>
          </p:cNvSpPr>
          <p:nvPr>
            <p:ph type="subTitle" idx="1"/>
          </p:nvPr>
        </p:nvSpPr>
        <p:spPr>
          <a:xfrm>
            <a:off x="2133601" y="3733800"/>
            <a:ext cx="6477000" cy="1981200"/>
          </a:xfrm>
        </p:spPr>
        <p:txBody>
          <a:bodyPr/>
          <a:lstStyle>
            <a:lvl1pPr marL="0" indent="0">
              <a:buFont typeface="Wingdings" pitchFamily="2" charset="2"/>
              <a:buNone/>
              <a:defRPr/>
            </a:lvl1pPr>
          </a:lstStyle>
          <a:p>
            <a:r>
              <a:rPr lang="en-US"/>
              <a:t>Click to edit Master subtitle style</a:t>
            </a:r>
          </a:p>
        </p:txBody>
      </p:sp>
    </p:spTree>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3pPr>
              <a:defRPr sz="1800"/>
            </a:lvl3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smtClean="0"/>
              <a:t>Click to edit Master title style</a:t>
            </a:r>
            <a:endParaRPr lang="en-US"/>
          </a:p>
        </p:txBody>
      </p:sp>
      <p:sp>
        <p:nvSpPr>
          <p:cNvPr id="3" name="Content Placeholder 2"/>
          <p:cNvSpPr>
            <a:spLocks noGrp="1"/>
          </p:cNvSpPr>
          <p:nvPr>
            <p:ph idx="1"/>
          </p:nvPr>
        </p:nvSpPr>
        <p:spPr/>
        <p:txBody>
          <a:bodyPr/>
          <a:lstStyle>
            <a:lvl1pPr>
              <a:defRPr>
                <a:solidFill>
                  <a:schemeClr val="tx1"/>
                </a:solidFill>
              </a:defRPr>
            </a:lvl1pPr>
            <a:lvl2pPr>
              <a:defRPr>
                <a:solidFill>
                  <a:schemeClr val="tx1"/>
                </a:solidFill>
              </a:defRPr>
            </a:lvl2pPr>
            <a:lvl3pPr>
              <a:defRPr sz="1800">
                <a:solidFill>
                  <a:schemeClr val="tx1"/>
                </a:solidFill>
              </a:defRPr>
            </a:lvl3pPr>
            <a:lvl4pPr>
              <a:defRPr>
                <a:solidFill>
                  <a:schemeClr val="tx1"/>
                </a:solidFill>
              </a:defRPr>
            </a:lvl4pPr>
            <a:lvl5pPr>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chemeClr val="bg1"/>
                </a:solidFill>
              </a:defRPr>
            </a:lvl1pPr>
          </a:lstStyle>
          <a:p>
            <a:r>
              <a:rPr lang="en-US" dirty="0" smtClean="0"/>
              <a:t>Click to edit Master title style</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Header">
    <p:spTree>
      <p:nvGrpSpPr>
        <p:cNvPr id="1" name=""/>
        <p:cNvGrpSpPr/>
        <p:nvPr/>
      </p:nvGrpSpPr>
      <p:grpSpPr>
        <a:xfrm>
          <a:off x="0" y="0"/>
          <a:ext cx="0" cy="0"/>
          <a:chOff x="0" y="0"/>
          <a:chExt cx="0" cy="0"/>
        </a:xfrm>
      </p:grpSpPr>
      <p:sp>
        <p:nvSpPr>
          <p:cNvPr id="4" name="Title 1"/>
          <p:cNvSpPr>
            <a:spLocks noGrp="1"/>
          </p:cNvSpPr>
          <p:nvPr>
            <p:ph type="title"/>
          </p:nvPr>
        </p:nvSpPr>
        <p:spPr>
          <a:xfrm>
            <a:off x="0" y="2895600"/>
            <a:ext cx="9144000" cy="1028700"/>
          </a:xfrm>
        </p:spPr>
        <p:txBody>
          <a:bodyPr/>
          <a:lstStyle>
            <a:lvl1pPr algn="ctr">
              <a:defRPr sz="4000" b="1">
                <a:latin typeface="+mn-lt"/>
              </a:defRPr>
            </a:lvl1pPr>
          </a:lstStyle>
          <a:p>
            <a:r>
              <a:rPr lang="en-US" dirty="0" smtClean="0"/>
              <a:t>Click to edit Master title style</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1_Blank">
    <p:bg>
      <p:bgPr>
        <a:solidFill>
          <a:schemeClr val="bg1"/>
        </a:solidFill>
        <a:effectLst/>
      </p:bgPr>
    </p:bg>
    <p:spTree>
      <p:nvGrpSpPr>
        <p:cNvPr id="1" name=""/>
        <p:cNvGrpSpPr/>
        <p:nvPr/>
      </p:nvGrpSpPr>
      <p:grpSpPr>
        <a:xfrm>
          <a:off x="0" y="0"/>
          <a:ext cx="0" cy="0"/>
          <a:chOff x="0" y="0"/>
          <a:chExt cx="0" cy="0"/>
        </a:xfrm>
      </p:grpSpPr>
    </p:spTree>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52400" y="114300"/>
            <a:ext cx="8686800" cy="1028700"/>
          </a:xfrm>
          <a:prstGeom prst="rect">
            <a:avLst/>
          </a:prstGeom>
          <a:noFill/>
          <a:ln w="9525">
            <a:noFill/>
            <a:miter lim="800000"/>
            <a:headEnd/>
            <a:tailEnd/>
          </a:ln>
        </p:spPr>
        <p:txBody>
          <a:bodyPr vert="horz" wrap="square" lIns="91425" tIns="45713" rIns="91425" bIns="45713" numCol="1" anchor="ctr" anchorCtr="0" compatLnSpc="1">
            <a:prstTxWarp prst="textNoShape">
              <a:avLst/>
            </a:prstTxWarp>
          </a:bodyPr>
          <a:lstStyle/>
          <a:p>
            <a:pPr lvl="0"/>
            <a:r>
              <a:rPr lang="en-US" dirty="0" smtClean="0"/>
              <a:t>Click to edit Master title style</a:t>
            </a:r>
          </a:p>
        </p:txBody>
      </p:sp>
      <p:sp>
        <p:nvSpPr>
          <p:cNvPr id="1027" name="Rectangle 3"/>
          <p:cNvSpPr>
            <a:spLocks noGrp="1" noChangeArrowheads="1"/>
          </p:cNvSpPr>
          <p:nvPr>
            <p:ph type="body" idx="1"/>
          </p:nvPr>
        </p:nvSpPr>
        <p:spPr bwMode="auto">
          <a:xfrm>
            <a:off x="381000" y="1066800"/>
            <a:ext cx="8458200" cy="5105400"/>
          </a:xfrm>
          <a:prstGeom prst="rect">
            <a:avLst/>
          </a:prstGeom>
          <a:noFill/>
          <a:ln w="9525">
            <a:noFill/>
            <a:miter lim="800000"/>
            <a:headEnd/>
            <a:tailEnd/>
          </a:ln>
        </p:spPr>
        <p:txBody>
          <a:bodyPr vert="horz" wrap="square" lIns="91425" tIns="45713" rIns="91425" bIns="45713"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8" r:id="rId3"/>
    <p:sldLayoutId id="2147483656" r:id="rId4"/>
    <p:sldLayoutId id="2147483653" r:id="rId5"/>
    <p:sldLayoutId id="2147483654" r:id="rId6"/>
    <p:sldLayoutId id="2147483657" r:id="rId7"/>
  </p:sldLayoutIdLst>
  <p:transition xmlns:p14="http://schemas.microsoft.com/office/powerpoint/2010/main"/>
  <p:timing>
    <p:tnLst>
      <p:par>
        <p:cTn xmlns:p14="http://schemas.microsoft.com/office/powerpoint/2010/main" id="1" dur="indefinite" restart="never" nodeType="tmRoot"/>
      </p:par>
    </p:tnLst>
  </p:timing>
  <p:txStyles>
    <p:titleStyle>
      <a:lvl1pPr algn="l" rtl="0" eaLnBrk="0" fontAlgn="base" hangingPunct="0">
        <a:spcBef>
          <a:spcPct val="0"/>
        </a:spcBef>
        <a:spcAft>
          <a:spcPct val="0"/>
        </a:spcAft>
        <a:defRPr sz="3200" b="1" baseline="0">
          <a:solidFill>
            <a:schemeClr val="bg1"/>
          </a:solidFill>
          <a:latin typeface="Gill Sans"/>
          <a:ea typeface="+mj-ea"/>
          <a:cs typeface="Gill Sans"/>
        </a:defRPr>
      </a:lvl1pPr>
      <a:lvl2pPr algn="l" rtl="0" eaLnBrk="0" fontAlgn="base" hangingPunct="0">
        <a:spcBef>
          <a:spcPct val="0"/>
        </a:spcBef>
        <a:spcAft>
          <a:spcPct val="0"/>
        </a:spcAft>
        <a:defRPr sz="3200">
          <a:solidFill>
            <a:schemeClr val="tx1"/>
          </a:solidFill>
          <a:latin typeface="Arial Black" pitchFamily="34" charset="0"/>
        </a:defRPr>
      </a:lvl2pPr>
      <a:lvl3pPr algn="l" rtl="0" eaLnBrk="0" fontAlgn="base" hangingPunct="0">
        <a:spcBef>
          <a:spcPct val="0"/>
        </a:spcBef>
        <a:spcAft>
          <a:spcPct val="0"/>
        </a:spcAft>
        <a:defRPr sz="3200">
          <a:solidFill>
            <a:schemeClr val="tx1"/>
          </a:solidFill>
          <a:latin typeface="Arial Black" pitchFamily="34" charset="0"/>
        </a:defRPr>
      </a:lvl3pPr>
      <a:lvl4pPr algn="l" rtl="0" eaLnBrk="0" fontAlgn="base" hangingPunct="0">
        <a:spcBef>
          <a:spcPct val="0"/>
        </a:spcBef>
        <a:spcAft>
          <a:spcPct val="0"/>
        </a:spcAft>
        <a:defRPr sz="3200">
          <a:solidFill>
            <a:schemeClr val="tx1"/>
          </a:solidFill>
          <a:latin typeface="Arial Black" pitchFamily="34" charset="0"/>
        </a:defRPr>
      </a:lvl4pPr>
      <a:lvl5pPr algn="l" rtl="0" eaLnBrk="0" fontAlgn="base" hangingPunct="0">
        <a:spcBef>
          <a:spcPct val="0"/>
        </a:spcBef>
        <a:spcAft>
          <a:spcPct val="0"/>
        </a:spcAft>
        <a:defRPr sz="3200">
          <a:solidFill>
            <a:schemeClr val="tx1"/>
          </a:solidFill>
          <a:latin typeface="Arial Black" pitchFamily="34" charset="0"/>
        </a:defRPr>
      </a:lvl5pPr>
      <a:lvl6pPr marL="457130" algn="l" rtl="0" fontAlgn="base">
        <a:spcBef>
          <a:spcPct val="0"/>
        </a:spcBef>
        <a:spcAft>
          <a:spcPct val="0"/>
        </a:spcAft>
        <a:defRPr sz="3200">
          <a:solidFill>
            <a:srgbClr val="663300"/>
          </a:solidFill>
          <a:latin typeface="Arial Black" pitchFamily="34" charset="0"/>
        </a:defRPr>
      </a:lvl6pPr>
      <a:lvl7pPr marL="914259" algn="l" rtl="0" fontAlgn="base">
        <a:spcBef>
          <a:spcPct val="0"/>
        </a:spcBef>
        <a:spcAft>
          <a:spcPct val="0"/>
        </a:spcAft>
        <a:defRPr sz="3200">
          <a:solidFill>
            <a:srgbClr val="663300"/>
          </a:solidFill>
          <a:latin typeface="Arial Black" pitchFamily="34" charset="0"/>
        </a:defRPr>
      </a:lvl7pPr>
      <a:lvl8pPr marL="1371390" algn="l" rtl="0" fontAlgn="base">
        <a:spcBef>
          <a:spcPct val="0"/>
        </a:spcBef>
        <a:spcAft>
          <a:spcPct val="0"/>
        </a:spcAft>
        <a:defRPr sz="3200">
          <a:solidFill>
            <a:srgbClr val="663300"/>
          </a:solidFill>
          <a:latin typeface="Arial Black" pitchFamily="34" charset="0"/>
        </a:defRPr>
      </a:lvl8pPr>
      <a:lvl9pPr marL="1828519" algn="l" rtl="0" fontAlgn="base">
        <a:spcBef>
          <a:spcPct val="0"/>
        </a:spcBef>
        <a:spcAft>
          <a:spcPct val="0"/>
        </a:spcAft>
        <a:defRPr sz="3200">
          <a:solidFill>
            <a:srgbClr val="663300"/>
          </a:solidFill>
          <a:latin typeface="Arial Black" pitchFamily="34" charset="0"/>
        </a:defRPr>
      </a:lvl9pPr>
    </p:titleStyle>
    <p:body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p:bodyStyle>
    <p:otherStyle>
      <a:defPPr>
        <a:defRPr lang="en-US"/>
      </a:defPPr>
      <a:lvl1pPr marL="0" algn="l" defTabSz="914259" rtl="0" eaLnBrk="1" latinLnBrk="0" hangingPunct="1">
        <a:defRPr sz="1800" kern="1200">
          <a:solidFill>
            <a:schemeClr val="tx1"/>
          </a:solidFill>
          <a:latin typeface="+mn-lt"/>
          <a:ea typeface="+mn-ea"/>
          <a:cs typeface="+mn-cs"/>
        </a:defRPr>
      </a:lvl1pPr>
      <a:lvl2pPr marL="457130" algn="l" defTabSz="914259" rtl="0" eaLnBrk="1" latinLnBrk="0" hangingPunct="1">
        <a:defRPr sz="1800" kern="1200">
          <a:solidFill>
            <a:schemeClr val="tx1"/>
          </a:solidFill>
          <a:latin typeface="+mn-lt"/>
          <a:ea typeface="+mn-ea"/>
          <a:cs typeface="+mn-cs"/>
        </a:defRPr>
      </a:lvl2pPr>
      <a:lvl3pPr marL="914259" algn="l" defTabSz="914259" rtl="0" eaLnBrk="1" latinLnBrk="0" hangingPunct="1">
        <a:defRPr sz="1800" kern="1200">
          <a:solidFill>
            <a:schemeClr val="tx1"/>
          </a:solidFill>
          <a:latin typeface="+mn-lt"/>
          <a:ea typeface="+mn-ea"/>
          <a:cs typeface="+mn-cs"/>
        </a:defRPr>
      </a:lvl3pPr>
      <a:lvl4pPr marL="1371390" algn="l" defTabSz="914259" rtl="0" eaLnBrk="1" latinLnBrk="0" hangingPunct="1">
        <a:defRPr sz="1800" kern="1200">
          <a:solidFill>
            <a:schemeClr val="tx1"/>
          </a:solidFill>
          <a:latin typeface="+mn-lt"/>
          <a:ea typeface="+mn-ea"/>
          <a:cs typeface="+mn-cs"/>
        </a:defRPr>
      </a:lvl4pPr>
      <a:lvl5pPr marL="1828519" algn="l" defTabSz="914259" rtl="0" eaLnBrk="1" latinLnBrk="0" hangingPunct="1">
        <a:defRPr sz="1800" kern="1200">
          <a:solidFill>
            <a:schemeClr val="tx1"/>
          </a:solidFill>
          <a:latin typeface="+mn-lt"/>
          <a:ea typeface="+mn-ea"/>
          <a:cs typeface="+mn-cs"/>
        </a:defRPr>
      </a:lvl5pPr>
      <a:lvl6pPr marL="2285649" algn="l" defTabSz="914259" rtl="0" eaLnBrk="1" latinLnBrk="0" hangingPunct="1">
        <a:defRPr sz="1800" kern="1200">
          <a:solidFill>
            <a:schemeClr val="tx1"/>
          </a:solidFill>
          <a:latin typeface="+mn-lt"/>
          <a:ea typeface="+mn-ea"/>
          <a:cs typeface="+mn-cs"/>
        </a:defRPr>
      </a:lvl6pPr>
      <a:lvl7pPr marL="2742780" algn="l" defTabSz="914259" rtl="0" eaLnBrk="1" latinLnBrk="0" hangingPunct="1">
        <a:defRPr sz="1800" kern="1200">
          <a:solidFill>
            <a:schemeClr val="tx1"/>
          </a:solidFill>
          <a:latin typeface="+mn-lt"/>
          <a:ea typeface="+mn-ea"/>
          <a:cs typeface="+mn-cs"/>
        </a:defRPr>
      </a:lvl7pPr>
      <a:lvl8pPr marL="3199908" algn="l" defTabSz="914259" rtl="0" eaLnBrk="1" latinLnBrk="0" hangingPunct="1">
        <a:defRPr sz="1800" kern="1200">
          <a:solidFill>
            <a:schemeClr val="tx1"/>
          </a:solidFill>
          <a:latin typeface="+mn-lt"/>
          <a:ea typeface="+mn-ea"/>
          <a:cs typeface="+mn-cs"/>
        </a:defRPr>
      </a:lvl8pPr>
      <a:lvl9pPr marL="3657039" algn="l" defTabSz="91425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png"/><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7.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4.gi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9.jpe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gi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 Id="rId3" Type="http://schemas.openxmlformats.org/officeDocument/2006/relationships/image" Target="../media/image14.emf"/></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 Id="rId3" Type="http://schemas.openxmlformats.org/officeDocument/2006/relationships/image" Target="../media/image4.gif"/></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8.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4"/>
          <p:cNvSpPr>
            <a:spLocks noChangeArrowheads="1"/>
          </p:cNvSpPr>
          <p:nvPr/>
        </p:nvSpPr>
        <p:spPr bwMode="auto">
          <a:xfrm>
            <a:off x="76200" y="1219200"/>
            <a:ext cx="8991600" cy="1371601"/>
          </a:xfrm>
          <a:prstGeom prst="rect">
            <a:avLst/>
          </a:prstGeom>
          <a:noFill/>
          <a:ln w="9525">
            <a:noFill/>
            <a:miter lim="800000"/>
            <a:headEnd/>
            <a:tailEnd/>
          </a:ln>
        </p:spPr>
        <p:txBody>
          <a:bodyPr lIns="91425" tIns="45713" rIns="91425" bIns="45713" anchor="ctr"/>
          <a:lstStyle/>
          <a:p>
            <a:pPr algn="ctr" eaLnBrk="1" hangingPunct="1"/>
            <a:r>
              <a:rPr lang="en-US" sz="3600" dirty="0">
                <a:solidFill>
                  <a:schemeClr val="bg2"/>
                </a:solidFill>
                <a:latin typeface="Gill Sans"/>
                <a:cs typeface="Gill Sans"/>
              </a:rPr>
              <a:t>Big Data Infrastructure</a:t>
            </a:r>
          </a:p>
        </p:txBody>
      </p:sp>
      <p:sp>
        <p:nvSpPr>
          <p:cNvPr id="11" name="Rectangle 3"/>
          <p:cNvSpPr txBox="1">
            <a:spLocks noChangeArrowheads="1"/>
          </p:cNvSpPr>
          <p:nvPr/>
        </p:nvSpPr>
        <p:spPr bwMode="auto">
          <a:xfrm>
            <a:off x="3276600" y="4038600"/>
            <a:ext cx="3886200" cy="1143000"/>
          </a:xfrm>
          <a:prstGeom prst="rect">
            <a:avLst/>
          </a:prstGeom>
          <a:noFill/>
          <a:ln w="9525">
            <a:noFill/>
            <a:miter lim="800000"/>
            <a:headEnd/>
            <a:tailEnd/>
          </a:ln>
        </p:spPr>
        <p:txBody>
          <a:bodyPr vert="horz" wrap="square" lIns="91425" tIns="45713" rIns="91425" bIns="45713" numCol="1" anchor="t" anchorCtr="0" compatLnSpc="1">
            <a:prstTxWarp prst="textNoShape">
              <a:avLst/>
            </a:prstTxWarp>
          </a:bodyPr>
          <a:lstStyle/>
          <a:p>
            <a:pPr algn="r" defTabSz="914259" eaLnBrk="1" hangingPunct="1">
              <a:buClr>
                <a:srgbClr val="5675A9"/>
              </a:buClr>
              <a:buSzPct val="75000"/>
              <a:defRPr/>
            </a:pPr>
            <a:r>
              <a:rPr lang="en-US" sz="2000" b="0" kern="0" dirty="0" smtClean="0">
                <a:solidFill>
                  <a:schemeClr val="bg2"/>
                </a:solidFill>
                <a:latin typeface="Gill Sans"/>
                <a:cs typeface="Gill Sans"/>
              </a:rPr>
              <a:t>Jimmy Lin</a:t>
            </a:r>
          </a:p>
          <a:p>
            <a:pPr algn="r" defTabSz="914259" eaLnBrk="1" hangingPunct="1">
              <a:buClr>
                <a:srgbClr val="5675A9"/>
              </a:buClr>
              <a:buSzPct val="75000"/>
              <a:defRPr/>
            </a:pPr>
            <a:r>
              <a:rPr lang="en-US" sz="2000" b="0" kern="0" dirty="0" smtClean="0">
                <a:solidFill>
                  <a:schemeClr val="bg2"/>
                </a:solidFill>
                <a:latin typeface="Gill Sans"/>
                <a:cs typeface="Gill Sans"/>
              </a:rPr>
              <a:t>University of Maryland</a:t>
            </a:r>
          </a:p>
          <a:p>
            <a:pPr algn="r" defTabSz="914259" eaLnBrk="1" hangingPunct="1">
              <a:buClr>
                <a:srgbClr val="5675A9"/>
              </a:buClr>
              <a:buSzPct val="75000"/>
              <a:defRPr/>
            </a:pPr>
            <a:r>
              <a:rPr lang="en-US" sz="2000" b="0" kern="0" dirty="0" smtClean="0">
                <a:solidFill>
                  <a:schemeClr val="bg2"/>
                </a:solidFill>
                <a:latin typeface="Gill Sans"/>
                <a:cs typeface="Gill Sans"/>
              </a:rPr>
              <a:t>Monday, April 6, 2015</a:t>
            </a:r>
          </a:p>
        </p:txBody>
      </p:sp>
      <p:pic>
        <p:nvPicPr>
          <p:cNvPr id="9" name="Picture 13" descr="creative-commons"/>
          <p:cNvPicPr>
            <a:picLocks noChangeAspect="1" noChangeArrowheads="1"/>
          </p:cNvPicPr>
          <p:nvPr/>
        </p:nvPicPr>
        <p:blipFill>
          <a:blip r:embed="rId2" cstate="print"/>
          <a:srcRect/>
          <a:stretch>
            <a:fillRect/>
          </a:stretch>
        </p:blipFill>
        <p:spPr bwMode="auto">
          <a:xfrm>
            <a:off x="101600" y="6358582"/>
            <a:ext cx="1117600" cy="393700"/>
          </a:xfrm>
          <a:prstGeom prst="rect">
            <a:avLst/>
          </a:prstGeom>
          <a:noFill/>
          <a:ln w="9525">
            <a:noFill/>
            <a:miter lim="800000"/>
            <a:headEnd/>
            <a:tailEnd/>
          </a:ln>
        </p:spPr>
      </p:pic>
      <p:pic>
        <p:nvPicPr>
          <p:cNvPr id="6" name="Picture 5" descr="University_of_Maryland_Seal.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67600" y="4038600"/>
            <a:ext cx="1143000" cy="1143000"/>
          </a:xfrm>
          <a:prstGeom prst="rect">
            <a:avLst/>
          </a:prstGeom>
        </p:spPr>
      </p:pic>
      <p:sp>
        <p:nvSpPr>
          <p:cNvPr id="7" name="Rectangle 14"/>
          <p:cNvSpPr>
            <a:spLocks noChangeArrowheads="1"/>
          </p:cNvSpPr>
          <p:nvPr/>
        </p:nvSpPr>
        <p:spPr bwMode="auto">
          <a:xfrm>
            <a:off x="76200" y="2362200"/>
            <a:ext cx="8991600" cy="914400"/>
          </a:xfrm>
          <a:prstGeom prst="rect">
            <a:avLst/>
          </a:prstGeom>
          <a:noFill/>
          <a:ln w="9525">
            <a:noFill/>
            <a:miter lim="800000"/>
            <a:headEnd/>
            <a:tailEnd/>
          </a:ln>
        </p:spPr>
        <p:txBody>
          <a:bodyPr lIns="91425" tIns="45713" rIns="91425" bIns="45713" anchor="ctr"/>
          <a:lstStyle/>
          <a:p>
            <a:pPr algn="ctr" eaLnBrk="1" hangingPunct="1"/>
            <a:r>
              <a:rPr lang="en-US" sz="2400" b="0" dirty="0">
                <a:solidFill>
                  <a:schemeClr val="bg2"/>
                </a:solidFill>
                <a:latin typeface="Gill Sans"/>
                <a:cs typeface="Gill Sans"/>
              </a:rPr>
              <a:t>Session 9: Beyond MapReduce — Dataflow Languages</a:t>
            </a:r>
          </a:p>
        </p:txBody>
      </p:sp>
      <p:sp>
        <p:nvSpPr>
          <p:cNvPr id="8" name="Text Box 11"/>
          <p:cNvSpPr txBox="1">
            <a:spLocks noChangeArrowheads="1"/>
          </p:cNvSpPr>
          <p:nvPr/>
        </p:nvSpPr>
        <p:spPr bwMode="auto">
          <a:xfrm>
            <a:off x="1371600" y="6324600"/>
            <a:ext cx="6903753" cy="461665"/>
          </a:xfrm>
          <a:prstGeom prst="rect">
            <a:avLst/>
          </a:prstGeom>
          <a:noFill/>
          <a:ln w="9525">
            <a:noFill/>
            <a:miter lim="800000"/>
            <a:headEnd/>
            <a:tailEnd/>
          </a:ln>
        </p:spPr>
        <p:txBody>
          <a:bodyPr wrap="none">
            <a:spAutoFit/>
          </a:bodyPr>
          <a:lstStyle/>
          <a:p>
            <a:r>
              <a:rPr lang="en-US" sz="1200" b="0" dirty="0">
                <a:solidFill>
                  <a:schemeClr val="bg1"/>
                </a:solidFill>
                <a:latin typeface="Gill Sans"/>
                <a:cs typeface="Gill Sans"/>
              </a:rPr>
              <a:t>This work is licensed under a Creative Commons Attribution-Noncommercial-Share Alike 3.0 United States</a:t>
            </a:r>
            <a:br>
              <a:rPr lang="en-US" sz="1200" b="0" dirty="0">
                <a:solidFill>
                  <a:schemeClr val="bg1"/>
                </a:solidFill>
                <a:latin typeface="Gill Sans"/>
                <a:cs typeface="Gill Sans"/>
              </a:rPr>
            </a:br>
            <a:r>
              <a:rPr lang="en-US" sz="1200" b="0" dirty="0">
                <a:solidFill>
                  <a:schemeClr val="bg1"/>
                </a:solidFill>
                <a:latin typeface="Gill Sans"/>
                <a:cs typeface="Gill Sans"/>
              </a:rPr>
              <a:t>See http://creativecommons.org/licenses/by-nc-sa/3.0/us/ for details</a:t>
            </a:r>
          </a:p>
        </p:txBody>
      </p:sp>
    </p:spTree>
    <p:extLst>
      <p:ext uri="{BB962C8B-B14F-4D97-AF65-F5344CB8AC3E}">
        <p14:creationId xmlns:p14="http://schemas.microsoft.com/office/powerpoint/2010/main" val="326290312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Hive Architecture</a:t>
            </a:r>
            <a:endParaRPr lang="en-US" dirty="0"/>
          </a:p>
        </p:txBody>
      </p:sp>
      <p:pic>
        <p:nvPicPr>
          <p:cNvPr id="3" name="Picture 2" descr="Screen Shot 2015-03-31 at 10.31.23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17695" y="990600"/>
            <a:ext cx="5145105" cy="5715000"/>
          </a:xfrm>
          <a:prstGeom prst="rect">
            <a:avLst/>
          </a:prstGeom>
        </p:spPr>
      </p:pic>
    </p:spTree>
    <p:extLst>
      <p:ext uri="{BB962C8B-B14F-4D97-AF65-F5344CB8AC3E}">
        <p14:creationId xmlns:p14="http://schemas.microsoft.com/office/powerpoint/2010/main" val="183585203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Hive Implementation</a:t>
            </a:r>
            <a:endParaRPr lang="en-US" dirty="0"/>
          </a:p>
        </p:txBody>
      </p:sp>
      <p:sp>
        <p:nvSpPr>
          <p:cNvPr id="3" name="Content Placeholder 2"/>
          <p:cNvSpPr>
            <a:spLocks noGrp="1"/>
          </p:cNvSpPr>
          <p:nvPr>
            <p:ph idx="1"/>
          </p:nvPr>
        </p:nvSpPr>
        <p:spPr/>
        <p:txBody>
          <a:bodyPr/>
          <a:lstStyle/>
          <a:p>
            <a:r>
              <a:rPr lang="en-US" dirty="0" err="1" smtClean="0"/>
              <a:t>Metastore</a:t>
            </a:r>
            <a:r>
              <a:rPr lang="en-US" dirty="0" smtClean="0"/>
              <a:t> holds metadata</a:t>
            </a:r>
          </a:p>
          <a:p>
            <a:pPr lvl="1"/>
            <a:r>
              <a:rPr lang="en-US" dirty="0" smtClean="0"/>
              <a:t>Databases, tables</a:t>
            </a:r>
          </a:p>
          <a:p>
            <a:pPr lvl="1"/>
            <a:r>
              <a:rPr lang="en-US" dirty="0" smtClean="0"/>
              <a:t>Schemas (field names, field types, etc.)</a:t>
            </a:r>
          </a:p>
          <a:p>
            <a:pPr lvl="1"/>
            <a:r>
              <a:rPr lang="en-US" dirty="0" smtClean="0"/>
              <a:t>Permission information (roles and users)</a:t>
            </a:r>
          </a:p>
          <a:p>
            <a:r>
              <a:rPr lang="en-US" dirty="0" smtClean="0"/>
              <a:t>Hive data stored in HDFS</a:t>
            </a:r>
          </a:p>
          <a:p>
            <a:pPr lvl="1"/>
            <a:r>
              <a:rPr lang="en-US" dirty="0" smtClean="0"/>
              <a:t>Tables in directories</a:t>
            </a:r>
          </a:p>
          <a:p>
            <a:pPr lvl="1"/>
            <a:r>
              <a:rPr lang="en-US" dirty="0" smtClean="0"/>
              <a:t>Partitions of tables in sub-directories</a:t>
            </a:r>
          </a:p>
          <a:p>
            <a:pPr lvl="1"/>
            <a:r>
              <a:rPr lang="en-US" dirty="0" smtClean="0"/>
              <a:t>Actual data in files</a:t>
            </a:r>
            <a:endParaRPr lang="en-US" dirty="0"/>
          </a:p>
        </p:txBody>
      </p:sp>
    </p:spTree>
    <p:extLst>
      <p:ext uri="{BB962C8B-B14F-4D97-AF65-F5344CB8AC3E}">
        <p14:creationId xmlns:p14="http://schemas.microsoft.com/office/powerpoint/2010/main" val="126783016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00px-Truie-large-white.JPG"/>
          <p:cNvPicPr>
            <a:picLocks noChangeAspect="1"/>
          </p:cNvPicPr>
          <p:nvPr/>
        </p:nvPicPr>
        <p:blipFill>
          <a:blip r:embed="rId2" cstate="print"/>
          <a:stretch>
            <a:fillRect/>
          </a:stretch>
        </p:blipFill>
        <p:spPr>
          <a:xfrm>
            <a:off x="0" y="0"/>
            <a:ext cx="9144000" cy="6858000"/>
          </a:xfrm>
          <a:prstGeom prst="rect">
            <a:avLst/>
          </a:prstGeom>
        </p:spPr>
      </p:pic>
      <p:sp>
        <p:nvSpPr>
          <p:cNvPr id="3" name="TextBox 2"/>
          <p:cNvSpPr txBox="1"/>
          <p:nvPr/>
        </p:nvSpPr>
        <p:spPr>
          <a:xfrm>
            <a:off x="762000" y="457200"/>
            <a:ext cx="770163" cy="584776"/>
          </a:xfrm>
          <a:prstGeom prst="rect">
            <a:avLst/>
          </a:prstGeom>
          <a:noFill/>
        </p:spPr>
        <p:txBody>
          <a:bodyPr wrap="none" rtlCol="0">
            <a:spAutoFit/>
          </a:bodyPr>
          <a:lstStyle/>
          <a:p>
            <a:r>
              <a:rPr lang="en-US" sz="3200" b="0" dirty="0" smtClean="0">
                <a:latin typeface="Gill Sans"/>
                <a:cs typeface="Franklin Gothic Book"/>
              </a:rPr>
              <a:t>Pig!</a:t>
            </a:r>
            <a:endParaRPr lang="en-US" sz="3200" b="0" dirty="0">
              <a:latin typeface="Gill Sans"/>
              <a:cs typeface="Franklin Gothic Book"/>
            </a:endParaRPr>
          </a:p>
        </p:txBody>
      </p:sp>
      <p:sp>
        <p:nvSpPr>
          <p:cNvPr id="5" name="TextBox 4"/>
          <p:cNvSpPr txBox="1">
            <a:spLocks noChangeArrowheads="1"/>
          </p:cNvSpPr>
          <p:nvPr/>
        </p:nvSpPr>
        <p:spPr bwMode="auto">
          <a:xfrm>
            <a:off x="0" y="6611938"/>
            <a:ext cx="4038600" cy="246221"/>
          </a:xfrm>
          <a:prstGeom prst="rect">
            <a:avLst/>
          </a:prstGeom>
          <a:noFill/>
          <a:ln w="9525">
            <a:noFill/>
            <a:miter lim="800000"/>
            <a:headEnd/>
            <a:tailEnd/>
          </a:ln>
        </p:spPr>
        <p:txBody>
          <a:bodyPr wrap="square">
            <a:spAutoFit/>
          </a:bodyPr>
          <a:lstStyle/>
          <a:p>
            <a:r>
              <a:rPr lang="en-US" sz="1000" b="0" dirty="0" smtClean="0"/>
              <a:t>Source: Wikipedia (Pig)</a:t>
            </a:r>
            <a:endParaRPr lang="en-US" sz="1000" b="0" dirty="0"/>
          </a:p>
        </p:txBody>
      </p:sp>
    </p:spTree>
    <p:extLst>
      <p:ext uri="{BB962C8B-B14F-4D97-AF65-F5344CB8AC3E}">
        <p14:creationId xmlns:p14="http://schemas.microsoft.com/office/powerpoint/2010/main" val="290109900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Example</a:t>
            </a:r>
            <a:endParaRPr lang="en-US" dirty="0"/>
          </a:p>
        </p:txBody>
      </p:sp>
      <p:graphicFrame>
        <p:nvGraphicFramePr>
          <p:cNvPr id="16" name="Content Placeholder 4"/>
          <p:cNvGraphicFramePr>
            <a:graphicFrameLocks/>
          </p:cNvGraphicFramePr>
          <p:nvPr/>
        </p:nvGraphicFramePr>
        <p:xfrm>
          <a:off x="442912" y="2438400"/>
          <a:ext cx="4052888" cy="2947990"/>
        </p:xfrm>
        <a:graphic>
          <a:graphicData uri="http://schemas.openxmlformats.org/drawingml/2006/table">
            <a:tbl>
              <a:tblPr/>
              <a:tblGrid>
                <a:gridCol w="1004888"/>
                <a:gridCol w="2058987"/>
                <a:gridCol w="989013"/>
              </a:tblGrid>
              <a:tr h="60483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2"/>
                          </a:solidFill>
                          <a:effectLst/>
                          <a:latin typeface="Calibri" pitchFamily="-65" charset="0"/>
                          <a:ea typeface="ＭＳ Ｐゴシック" pitchFamily="48" charset="-128"/>
                        </a:rPr>
                        <a:t>User</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2"/>
                          </a:solidFill>
                          <a:effectLst/>
                          <a:latin typeface="Calibri" pitchFamily="-65" charset="0"/>
                          <a:ea typeface="ＭＳ Ｐゴシック" pitchFamily="48" charset="-128"/>
                        </a:rPr>
                        <a:t>Url</a:t>
                      </a:r>
                      <a:endParaRPr kumimoji="0" lang="en-US" sz="1800" b="1" i="0" u="none" strike="noStrike" cap="none" normalizeH="0" baseline="0" dirty="0" smtClean="0">
                        <a:ln>
                          <a:noFill/>
                        </a:ln>
                        <a:solidFill>
                          <a:schemeClr val="bg2"/>
                        </a:solidFill>
                        <a:effectLst/>
                        <a:latin typeface="Calibri" pitchFamily="-65" charset="0"/>
                        <a:ea typeface="ＭＳ Ｐゴシック" pitchFamily="48" charset="-128"/>
                      </a:endParaRP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2"/>
                          </a:solidFill>
                          <a:effectLst/>
                          <a:latin typeface="Calibri" pitchFamily="-65" charset="0"/>
                          <a:ea typeface="ＭＳ Ｐゴシック" pitchFamily="48" charset="-128"/>
                        </a:rPr>
                        <a:t>Time</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Amy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cnn.com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8:00</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Amy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bbc.com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10:00</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Amy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flickr.com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10:05</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Fred</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cnn.com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bg2"/>
                          </a:solidFill>
                          <a:effectLst/>
                          <a:latin typeface="Calibri" pitchFamily="-65" charset="0"/>
                          <a:ea typeface="ＭＳ Ｐゴシック" pitchFamily="48" charset="-128"/>
                        </a:rPr>
                        <a:t>12:00</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bl>
          </a:graphicData>
        </a:graphic>
      </p:graphicFrame>
      <p:graphicFrame>
        <p:nvGraphicFramePr>
          <p:cNvPr id="17" name="Content Placeholder 4"/>
          <p:cNvGraphicFramePr>
            <a:graphicFrameLocks noGrp="1"/>
          </p:cNvGraphicFramePr>
          <p:nvPr/>
        </p:nvGraphicFramePr>
        <p:xfrm>
          <a:off x="4876800" y="2438400"/>
          <a:ext cx="3657600" cy="2947990"/>
        </p:xfrm>
        <a:graphic>
          <a:graphicData uri="http://schemas.openxmlformats.org/drawingml/2006/table">
            <a:tbl>
              <a:tblPr/>
              <a:tblGrid>
                <a:gridCol w="1295400"/>
                <a:gridCol w="1143000"/>
                <a:gridCol w="1219200"/>
              </a:tblGrid>
              <a:tr h="60483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2"/>
                          </a:solidFill>
                          <a:effectLst/>
                          <a:latin typeface="Calibri" pitchFamily="-65" charset="0"/>
                          <a:ea typeface="ＭＳ Ｐゴシック" pitchFamily="48" charset="-128"/>
                        </a:rPr>
                        <a:t>Url</a:t>
                      </a:r>
                      <a:endParaRPr kumimoji="0" lang="en-US" sz="1800" b="1" i="0" u="none" strike="noStrike" cap="none" normalizeH="0" baseline="0" dirty="0" smtClean="0">
                        <a:ln>
                          <a:noFill/>
                        </a:ln>
                        <a:solidFill>
                          <a:schemeClr val="bg2"/>
                        </a:solidFill>
                        <a:effectLst/>
                        <a:latin typeface="Calibri" pitchFamily="-65" charset="0"/>
                        <a:ea typeface="ＭＳ Ｐゴシック" pitchFamily="48" charset="-128"/>
                      </a:endParaRP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2"/>
                          </a:solidFill>
                          <a:effectLst/>
                          <a:latin typeface="Calibri" pitchFamily="-65" charset="0"/>
                          <a:ea typeface="ＭＳ Ｐゴシック" pitchFamily="48" charset="-128"/>
                        </a:rPr>
                        <a:t>Category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smtClean="0">
                          <a:ln>
                            <a:noFill/>
                          </a:ln>
                          <a:solidFill>
                            <a:schemeClr val="bg2"/>
                          </a:solidFill>
                          <a:effectLst/>
                          <a:latin typeface="Calibri" pitchFamily="-65" charset="0"/>
                          <a:ea typeface="ＭＳ Ｐゴシック" pitchFamily="48" charset="-128"/>
                        </a:rPr>
                        <a:t>PageRank</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cnn.com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News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0.9</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bbc.com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News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0.8</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flickr.com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Photos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0.7</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espn.com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Sports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bg2"/>
                          </a:solidFill>
                          <a:effectLst/>
                          <a:latin typeface="Calibri" pitchFamily="-65" charset="0"/>
                          <a:ea typeface="ＭＳ Ｐゴシック" pitchFamily="48" charset="-128"/>
                        </a:rPr>
                        <a:t>0.9</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bl>
          </a:graphicData>
        </a:graphic>
      </p:graphicFrame>
      <p:sp>
        <p:nvSpPr>
          <p:cNvPr id="18" name="TextBox 17"/>
          <p:cNvSpPr txBox="1">
            <a:spLocks noChangeArrowheads="1"/>
          </p:cNvSpPr>
          <p:nvPr/>
        </p:nvSpPr>
        <p:spPr bwMode="auto">
          <a:xfrm>
            <a:off x="2093913" y="1752600"/>
            <a:ext cx="863600" cy="400050"/>
          </a:xfrm>
          <a:prstGeom prst="rect">
            <a:avLst/>
          </a:prstGeom>
          <a:noFill/>
          <a:ln w="9525">
            <a:noFill/>
            <a:miter lim="800000"/>
            <a:headEnd/>
            <a:tailEnd/>
          </a:ln>
        </p:spPr>
        <p:txBody>
          <a:bodyPr wrap="none">
            <a:spAutoFit/>
          </a:bodyPr>
          <a:lstStyle/>
          <a:p>
            <a:pPr defTabSz="457200">
              <a:defRPr/>
            </a:pPr>
            <a:r>
              <a:rPr lang="en-US" sz="2000" dirty="0">
                <a:solidFill>
                  <a:schemeClr val="bg1"/>
                </a:solidFill>
                <a:latin typeface="+mn-lt"/>
                <a:ea typeface="ＭＳ Ｐゴシック" pitchFamily="48" charset="-128"/>
              </a:rPr>
              <a:t>Visits</a:t>
            </a:r>
            <a:endParaRPr lang="en-US" sz="1200" dirty="0">
              <a:solidFill>
                <a:schemeClr val="bg1"/>
              </a:solidFill>
              <a:latin typeface="+mn-lt"/>
              <a:ea typeface="ＭＳ Ｐゴシック" pitchFamily="48" charset="-128"/>
            </a:endParaRPr>
          </a:p>
        </p:txBody>
      </p:sp>
      <p:sp>
        <p:nvSpPr>
          <p:cNvPr id="19" name="TextBox 18"/>
          <p:cNvSpPr txBox="1">
            <a:spLocks noChangeArrowheads="1"/>
          </p:cNvSpPr>
          <p:nvPr/>
        </p:nvSpPr>
        <p:spPr bwMode="auto">
          <a:xfrm>
            <a:off x="6164262" y="1752600"/>
            <a:ext cx="1150938" cy="400050"/>
          </a:xfrm>
          <a:prstGeom prst="rect">
            <a:avLst/>
          </a:prstGeom>
          <a:noFill/>
          <a:ln w="9525">
            <a:noFill/>
            <a:miter lim="800000"/>
            <a:headEnd/>
            <a:tailEnd/>
          </a:ln>
        </p:spPr>
        <p:txBody>
          <a:bodyPr wrap="none">
            <a:spAutoFit/>
          </a:bodyPr>
          <a:lstStyle/>
          <a:p>
            <a:pPr defTabSz="457200">
              <a:defRPr/>
            </a:pPr>
            <a:r>
              <a:rPr lang="en-US" sz="2000" dirty="0" err="1">
                <a:solidFill>
                  <a:schemeClr val="bg1"/>
                </a:solidFill>
                <a:latin typeface="+mn-lt"/>
                <a:ea typeface="ＭＳ Ｐゴシック" pitchFamily="48" charset="-128"/>
              </a:rPr>
              <a:t>Url</a:t>
            </a:r>
            <a:r>
              <a:rPr lang="en-US" sz="2000" dirty="0">
                <a:solidFill>
                  <a:schemeClr val="bg1"/>
                </a:solidFill>
                <a:latin typeface="+mn-lt"/>
                <a:ea typeface="ＭＳ Ｐゴシック" pitchFamily="48" charset="-128"/>
              </a:rPr>
              <a:t>  Info</a:t>
            </a:r>
            <a:endParaRPr lang="en-US" sz="1200" dirty="0">
              <a:solidFill>
                <a:schemeClr val="bg1"/>
              </a:solidFill>
              <a:latin typeface="+mn-lt"/>
              <a:ea typeface="ＭＳ Ｐゴシック" pitchFamily="48" charset="-128"/>
            </a:endParaRPr>
          </a:p>
        </p:txBody>
      </p:sp>
      <p:grpSp>
        <p:nvGrpSpPr>
          <p:cNvPr id="20" name="Group 8"/>
          <p:cNvGrpSpPr>
            <a:grpSpLocks/>
          </p:cNvGrpSpPr>
          <p:nvPr/>
        </p:nvGrpSpPr>
        <p:grpSpPr bwMode="auto">
          <a:xfrm>
            <a:off x="2500312" y="5486400"/>
            <a:ext cx="76200" cy="533400"/>
            <a:chOff x="1931889" y="4648200"/>
            <a:chExt cx="76200" cy="533400"/>
          </a:xfrm>
        </p:grpSpPr>
        <p:sp>
          <p:nvSpPr>
            <p:cNvPr id="21" name="Oval 20"/>
            <p:cNvSpPr>
              <a:spLocks noChangeArrowheads="1"/>
            </p:cNvSpPr>
            <p:nvPr/>
          </p:nvSpPr>
          <p:spPr bwMode="auto">
            <a:xfrm>
              <a:off x="1931889" y="46482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Calibri" pitchFamily="-65" charset="0"/>
                <a:ea typeface="ＭＳ Ｐゴシック" pitchFamily="48" charset="-128"/>
              </a:endParaRPr>
            </a:p>
          </p:txBody>
        </p:sp>
        <p:sp>
          <p:nvSpPr>
            <p:cNvPr id="22" name="Oval 21"/>
            <p:cNvSpPr>
              <a:spLocks noChangeArrowheads="1"/>
            </p:cNvSpPr>
            <p:nvPr/>
          </p:nvSpPr>
          <p:spPr bwMode="auto">
            <a:xfrm>
              <a:off x="1931889" y="48768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Calibri" pitchFamily="-65" charset="0"/>
                <a:ea typeface="ＭＳ Ｐゴシック" pitchFamily="48" charset="-128"/>
              </a:endParaRPr>
            </a:p>
          </p:txBody>
        </p:sp>
        <p:sp>
          <p:nvSpPr>
            <p:cNvPr id="23" name="Oval 22"/>
            <p:cNvSpPr>
              <a:spLocks noChangeArrowheads="1"/>
            </p:cNvSpPr>
            <p:nvPr/>
          </p:nvSpPr>
          <p:spPr bwMode="auto">
            <a:xfrm>
              <a:off x="1931889" y="51054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Calibri" pitchFamily="-65" charset="0"/>
                <a:ea typeface="ＭＳ Ｐゴシック" pitchFamily="48" charset="-128"/>
              </a:endParaRPr>
            </a:p>
          </p:txBody>
        </p:sp>
      </p:grpSp>
      <p:grpSp>
        <p:nvGrpSpPr>
          <p:cNvPr id="24" name="Group 12"/>
          <p:cNvGrpSpPr>
            <a:grpSpLocks/>
          </p:cNvGrpSpPr>
          <p:nvPr/>
        </p:nvGrpSpPr>
        <p:grpSpPr bwMode="auto">
          <a:xfrm>
            <a:off x="6781800" y="5486400"/>
            <a:ext cx="76200" cy="533400"/>
            <a:chOff x="1931889" y="4648200"/>
            <a:chExt cx="76200" cy="533400"/>
          </a:xfrm>
        </p:grpSpPr>
        <p:sp>
          <p:nvSpPr>
            <p:cNvPr id="25" name="Oval 24"/>
            <p:cNvSpPr>
              <a:spLocks noChangeArrowheads="1"/>
            </p:cNvSpPr>
            <p:nvPr/>
          </p:nvSpPr>
          <p:spPr bwMode="auto">
            <a:xfrm>
              <a:off x="1931889" y="46482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Calibri" pitchFamily="-65" charset="0"/>
                <a:ea typeface="ＭＳ Ｐゴシック" pitchFamily="48" charset="-128"/>
              </a:endParaRPr>
            </a:p>
          </p:txBody>
        </p:sp>
        <p:sp>
          <p:nvSpPr>
            <p:cNvPr id="26" name="Oval 25"/>
            <p:cNvSpPr>
              <a:spLocks noChangeArrowheads="1"/>
            </p:cNvSpPr>
            <p:nvPr/>
          </p:nvSpPr>
          <p:spPr bwMode="auto">
            <a:xfrm>
              <a:off x="1931889" y="48768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Calibri" pitchFamily="-65" charset="0"/>
                <a:ea typeface="ＭＳ Ｐゴシック" pitchFamily="48" charset="-128"/>
              </a:endParaRPr>
            </a:p>
          </p:txBody>
        </p:sp>
        <p:sp>
          <p:nvSpPr>
            <p:cNvPr id="27" name="Oval 26"/>
            <p:cNvSpPr>
              <a:spLocks noChangeArrowheads="1"/>
            </p:cNvSpPr>
            <p:nvPr/>
          </p:nvSpPr>
          <p:spPr bwMode="auto">
            <a:xfrm>
              <a:off x="1931889" y="51054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Calibri" pitchFamily="-65" charset="0"/>
                <a:ea typeface="ＭＳ Ｐゴシック" pitchFamily="48" charset="-128"/>
              </a:endParaRPr>
            </a:p>
          </p:txBody>
        </p:sp>
      </p:grpSp>
      <p:sp>
        <p:nvSpPr>
          <p:cNvPr id="28" name="TextBox 3"/>
          <p:cNvSpPr txBox="1">
            <a:spLocks noChangeArrowheads="1"/>
          </p:cNvSpPr>
          <p:nvPr/>
        </p:nvSpPr>
        <p:spPr bwMode="auto">
          <a:xfrm>
            <a:off x="442913" y="1143000"/>
            <a:ext cx="8320087" cy="400110"/>
          </a:xfrm>
          <a:prstGeom prst="rect">
            <a:avLst/>
          </a:prstGeom>
          <a:noFill/>
          <a:ln w="9525">
            <a:noFill/>
            <a:miter lim="800000"/>
            <a:headEnd/>
            <a:tailEnd/>
          </a:ln>
        </p:spPr>
        <p:txBody>
          <a:bodyPr>
            <a:spAutoFit/>
          </a:bodyPr>
          <a:lstStyle/>
          <a:p>
            <a:pPr defTabSz="457200">
              <a:defRPr/>
            </a:pPr>
            <a:r>
              <a:rPr lang="en-US" sz="2000" dirty="0" smtClean="0">
                <a:solidFill>
                  <a:schemeClr val="bg1"/>
                </a:solidFill>
                <a:latin typeface="+mn-lt"/>
                <a:ea typeface="ＭＳ Ｐゴシック" pitchFamily="48" charset="-128"/>
              </a:rPr>
              <a:t>Task: </a:t>
            </a:r>
            <a:r>
              <a:rPr lang="en-US" sz="2000" dirty="0">
                <a:solidFill>
                  <a:schemeClr val="bg1"/>
                </a:solidFill>
                <a:latin typeface="+mn-lt"/>
                <a:ea typeface="ＭＳ Ｐゴシック" pitchFamily="48" charset="-128"/>
              </a:rPr>
              <a:t>Find the top 10 most visited pages in each category</a:t>
            </a:r>
          </a:p>
        </p:txBody>
      </p:sp>
      <p:sp>
        <p:nvSpPr>
          <p:cNvPr id="55"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Tree>
    <p:extLst>
      <p:ext uri="{BB962C8B-B14F-4D97-AF65-F5344CB8AC3E}">
        <p14:creationId xmlns:p14="http://schemas.microsoft.com/office/powerpoint/2010/main" val="4007476686"/>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Script</a:t>
            </a:r>
            <a:endParaRPr lang="en-US" dirty="0"/>
          </a:p>
        </p:txBody>
      </p:sp>
      <p:sp>
        <p:nvSpPr>
          <p:cNvPr id="5" name="Content Placeholder 2"/>
          <p:cNvSpPr txBox="1">
            <a:spLocks/>
          </p:cNvSpPr>
          <p:nvPr/>
        </p:nvSpPr>
        <p:spPr>
          <a:xfrm>
            <a:off x="457200" y="1371600"/>
            <a:ext cx="8305800" cy="4495800"/>
          </a:xfrm>
          <a:prstGeom prst="rect">
            <a:avLst/>
          </a:prstGeom>
        </p:spPr>
        <p:txBody>
          <a:bodyPr/>
          <a:lstStyle/>
          <a:p>
            <a:pPr marL="342900" indent="-342900">
              <a:lnSpc>
                <a:spcPct val="90000"/>
              </a:lnSpc>
              <a:spcBef>
                <a:spcPct val="25000"/>
              </a:spcBef>
              <a:spcAft>
                <a:spcPct val="25000"/>
              </a:spcAft>
              <a:buClr>
                <a:srgbClr val="5675A9"/>
              </a:buClr>
              <a:buSzPct val="75000"/>
              <a:buFont typeface="Arial" charset="0"/>
              <a:buNone/>
              <a:defRPr/>
            </a:pPr>
            <a:r>
              <a:rPr lang="en-US" sz="2400" b="0" kern="0" dirty="0" smtClean="0">
                <a:solidFill>
                  <a:schemeClr val="bg1"/>
                </a:solidFill>
                <a:latin typeface="+mn-lt"/>
              </a:rPr>
              <a:t>visits = </a:t>
            </a:r>
            <a:r>
              <a:rPr lang="en-US" sz="2400" b="0" kern="0" dirty="0">
                <a:solidFill>
                  <a:srgbClr val="F79646"/>
                </a:solidFill>
                <a:latin typeface="+mn-lt"/>
              </a:rPr>
              <a:t>load</a:t>
            </a:r>
            <a:r>
              <a:rPr lang="en-US" sz="2400" b="0" kern="0" dirty="0">
                <a:latin typeface="+mn-lt"/>
              </a:rPr>
              <a:t> </a:t>
            </a:r>
            <a:r>
              <a:rPr lang="en-US" sz="2400" b="0" kern="0" dirty="0">
                <a:solidFill>
                  <a:schemeClr val="accent2"/>
                </a:solidFill>
                <a:latin typeface="+mn-lt"/>
              </a:rPr>
              <a:t>‘/data/visits’ </a:t>
            </a:r>
            <a:r>
              <a:rPr lang="en-US" sz="2400" b="0" kern="0" dirty="0">
                <a:solidFill>
                  <a:srgbClr val="F79646"/>
                </a:solidFill>
                <a:latin typeface="+mn-lt"/>
              </a:rPr>
              <a:t>as</a:t>
            </a:r>
            <a:r>
              <a:rPr lang="en-US" sz="2400" b="0" kern="0" dirty="0">
                <a:solidFill>
                  <a:schemeClr val="bg1"/>
                </a:solidFill>
                <a:latin typeface="+mn-lt"/>
              </a:rPr>
              <a:t> (user, </a:t>
            </a:r>
            <a:r>
              <a:rPr lang="en-US" sz="2400" b="0" kern="0" dirty="0" err="1">
                <a:solidFill>
                  <a:schemeClr val="bg1"/>
                </a:solidFill>
                <a:latin typeface="+mn-lt"/>
              </a:rPr>
              <a:t>url</a:t>
            </a:r>
            <a:r>
              <a:rPr lang="en-US" sz="2400" b="0" kern="0" dirty="0">
                <a:solidFill>
                  <a:schemeClr val="bg1"/>
                </a:solidFill>
                <a:latin typeface="+mn-lt"/>
              </a:rPr>
              <a:t>, time</a:t>
            </a:r>
            <a:r>
              <a:rPr lang="en-US" sz="2400" b="0" kern="0" dirty="0" smtClean="0">
                <a:solidFill>
                  <a:schemeClr val="bg1"/>
                </a:solidFill>
                <a:latin typeface="+mn-lt"/>
              </a:rPr>
              <a:t>);</a:t>
            </a:r>
          </a:p>
          <a:p>
            <a:pPr marL="342900" indent="-342900">
              <a:lnSpc>
                <a:spcPct val="90000"/>
              </a:lnSpc>
              <a:spcBef>
                <a:spcPct val="25000"/>
              </a:spcBef>
              <a:spcAft>
                <a:spcPct val="25000"/>
              </a:spcAft>
              <a:buClr>
                <a:srgbClr val="5675A9"/>
              </a:buClr>
              <a:buSzPct val="75000"/>
              <a:buFont typeface="Arial" charset="0"/>
              <a:buNone/>
              <a:defRPr/>
            </a:pPr>
            <a:r>
              <a:rPr lang="en-US" sz="2400" b="0" kern="0" dirty="0" err="1" smtClean="0">
                <a:solidFill>
                  <a:schemeClr val="bg1"/>
                </a:solidFill>
                <a:latin typeface="+mn-lt"/>
              </a:rPr>
              <a:t>gVisits</a:t>
            </a:r>
            <a:r>
              <a:rPr lang="en-US" sz="2400" b="0" kern="0" dirty="0" smtClean="0">
                <a:solidFill>
                  <a:schemeClr val="bg1"/>
                </a:solidFill>
                <a:latin typeface="+mn-lt"/>
              </a:rPr>
              <a:t> = </a:t>
            </a:r>
            <a:r>
              <a:rPr lang="en-US" sz="2400" b="0" kern="0" dirty="0" smtClean="0">
                <a:solidFill>
                  <a:srgbClr val="F79646"/>
                </a:solidFill>
                <a:latin typeface="+mn-lt"/>
              </a:rPr>
              <a:t>group</a:t>
            </a:r>
            <a:r>
              <a:rPr lang="en-US" sz="2400" b="0" kern="0" dirty="0" smtClean="0">
                <a:solidFill>
                  <a:schemeClr val="bg1"/>
                </a:solidFill>
                <a:latin typeface="+mn-lt"/>
              </a:rPr>
              <a:t> visits </a:t>
            </a:r>
            <a:r>
              <a:rPr lang="en-US" sz="2400" b="0" kern="0" dirty="0" smtClean="0">
                <a:solidFill>
                  <a:srgbClr val="F79646"/>
                </a:solidFill>
                <a:latin typeface="+mn-lt"/>
              </a:rPr>
              <a:t>by</a:t>
            </a:r>
            <a:r>
              <a:rPr lang="en-US" sz="2400" b="0" kern="0" dirty="0" smtClean="0">
                <a:solidFill>
                  <a:schemeClr val="bg1"/>
                </a:solidFill>
                <a:latin typeface="+mn-lt"/>
              </a:rPr>
              <a:t> </a:t>
            </a:r>
            <a:r>
              <a:rPr lang="en-US" sz="2400" b="0" kern="0" dirty="0" err="1" smtClean="0">
                <a:solidFill>
                  <a:schemeClr val="bg1"/>
                </a:solidFill>
                <a:latin typeface="+mn-lt"/>
              </a:rPr>
              <a:t>url</a:t>
            </a:r>
            <a:r>
              <a:rPr lang="en-US" sz="2400" b="0" kern="0" dirty="0" smtClean="0">
                <a:solidFill>
                  <a:schemeClr val="bg1"/>
                </a:solidFill>
                <a:latin typeface="+mn-lt"/>
              </a:rPr>
              <a:t>;</a:t>
            </a:r>
          </a:p>
          <a:p>
            <a:pPr marL="342900" indent="-342900">
              <a:lnSpc>
                <a:spcPct val="90000"/>
              </a:lnSpc>
              <a:spcBef>
                <a:spcPct val="25000"/>
              </a:spcBef>
              <a:spcAft>
                <a:spcPct val="25000"/>
              </a:spcAft>
              <a:buClr>
                <a:srgbClr val="5675A9"/>
              </a:buClr>
              <a:buSzPct val="75000"/>
              <a:buFont typeface="Arial" charset="0"/>
              <a:buNone/>
              <a:defRPr/>
            </a:pPr>
            <a:r>
              <a:rPr lang="en-US" sz="2400" b="0" kern="0" dirty="0" err="1" smtClean="0">
                <a:solidFill>
                  <a:schemeClr val="bg1"/>
                </a:solidFill>
                <a:latin typeface="+mn-lt"/>
              </a:rPr>
              <a:t>visitCounts</a:t>
            </a:r>
            <a:r>
              <a:rPr lang="en-US" sz="2400" b="0" kern="0" dirty="0" smtClean="0">
                <a:solidFill>
                  <a:schemeClr val="bg1"/>
                </a:solidFill>
                <a:latin typeface="+mn-lt"/>
              </a:rPr>
              <a:t> =</a:t>
            </a:r>
            <a:r>
              <a:rPr lang="en-US" sz="2400" b="0" kern="0" dirty="0" smtClean="0">
                <a:latin typeface="+mn-lt"/>
              </a:rPr>
              <a:t> </a:t>
            </a:r>
            <a:r>
              <a:rPr lang="en-US" sz="2400" b="0" kern="0" dirty="0" err="1">
                <a:solidFill>
                  <a:srgbClr val="F79646"/>
                </a:solidFill>
                <a:latin typeface="+mn-lt"/>
              </a:rPr>
              <a:t>foreach</a:t>
            </a:r>
            <a:r>
              <a:rPr lang="en-US" sz="2400" b="0" kern="0" dirty="0">
                <a:latin typeface="+mn-lt"/>
              </a:rPr>
              <a:t> </a:t>
            </a:r>
            <a:r>
              <a:rPr lang="en-US" sz="2400" b="0" kern="0" dirty="0" err="1">
                <a:solidFill>
                  <a:schemeClr val="bg1"/>
                </a:solidFill>
                <a:latin typeface="+mn-lt"/>
              </a:rPr>
              <a:t>gVisits</a:t>
            </a:r>
            <a:r>
              <a:rPr lang="en-US" sz="2400" b="0" kern="0" dirty="0">
                <a:latin typeface="+mn-lt"/>
              </a:rPr>
              <a:t> </a:t>
            </a:r>
            <a:r>
              <a:rPr lang="en-US" sz="2400" b="0" kern="0" dirty="0">
                <a:solidFill>
                  <a:srgbClr val="F79646"/>
                </a:solidFill>
                <a:latin typeface="+mn-lt"/>
              </a:rPr>
              <a:t>generate</a:t>
            </a:r>
            <a:r>
              <a:rPr lang="en-US" sz="2400" b="0" kern="0" dirty="0">
                <a:solidFill>
                  <a:schemeClr val="bg1"/>
                </a:solidFill>
                <a:latin typeface="+mn-lt"/>
              </a:rPr>
              <a:t> </a:t>
            </a:r>
            <a:r>
              <a:rPr lang="en-US" sz="2400" b="0" kern="0" dirty="0" err="1">
                <a:solidFill>
                  <a:schemeClr val="bg1"/>
                </a:solidFill>
                <a:latin typeface="+mn-lt"/>
              </a:rPr>
              <a:t>url</a:t>
            </a:r>
            <a:r>
              <a:rPr lang="en-US" sz="2400" b="0" kern="0" dirty="0">
                <a:solidFill>
                  <a:schemeClr val="bg1"/>
                </a:solidFill>
                <a:latin typeface="+mn-lt"/>
              </a:rPr>
              <a:t>, count(visits);</a:t>
            </a:r>
          </a:p>
          <a:p>
            <a:pPr marL="342900" indent="-342900">
              <a:lnSpc>
                <a:spcPct val="90000"/>
              </a:lnSpc>
              <a:spcBef>
                <a:spcPct val="25000"/>
              </a:spcBef>
              <a:spcAft>
                <a:spcPct val="25000"/>
              </a:spcAft>
              <a:buClr>
                <a:srgbClr val="5675A9"/>
              </a:buClr>
              <a:buSzPct val="75000"/>
              <a:buFont typeface="Arial" charset="0"/>
              <a:buNone/>
              <a:defRPr/>
            </a:pPr>
            <a:r>
              <a:rPr lang="en-US" sz="2400" b="0" kern="0" dirty="0" err="1" smtClean="0">
                <a:solidFill>
                  <a:schemeClr val="bg1"/>
                </a:solidFill>
                <a:latin typeface="+mn-lt"/>
              </a:rPr>
              <a:t>urlInfo</a:t>
            </a:r>
            <a:r>
              <a:rPr lang="en-US" sz="2400" b="0" kern="0" dirty="0" smtClean="0">
                <a:solidFill>
                  <a:schemeClr val="bg1"/>
                </a:solidFill>
                <a:latin typeface="+mn-lt"/>
              </a:rPr>
              <a:t> = </a:t>
            </a:r>
            <a:r>
              <a:rPr lang="en-US" sz="2400" b="0" kern="0" dirty="0">
                <a:solidFill>
                  <a:srgbClr val="F79646"/>
                </a:solidFill>
                <a:latin typeface="+mn-lt"/>
              </a:rPr>
              <a:t>load</a:t>
            </a:r>
            <a:r>
              <a:rPr lang="en-US" sz="2400" b="0" kern="0" dirty="0">
                <a:latin typeface="+mn-lt"/>
              </a:rPr>
              <a:t> </a:t>
            </a:r>
            <a:r>
              <a:rPr lang="en-US" sz="2400" b="0" kern="0" dirty="0">
                <a:solidFill>
                  <a:srgbClr val="C0504D"/>
                </a:solidFill>
                <a:latin typeface="+mn-lt"/>
              </a:rPr>
              <a:t>‘/data/</a:t>
            </a:r>
            <a:r>
              <a:rPr lang="en-US" sz="2400" b="0" kern="0" dirty="0" err="1">
                <a:solidFill>
                  <a:srgbClr val="C0504D"/>
                </a:solidFill>
                <a:latin typeface="+mn-lt"/>
              </a:rPr>
              <a:t>urlInfo</a:t>
            </a:r>
            <a:r>
              <a:rPr lang="en-US" sz="2400" b="0" kern="0" dirty="0">
                <a:solidFill>
                  <a:srgbClr val="C0504D"/>
                </a:solidFill>
                <a:latin typeface="+mn-lt"/>
              </a:rPr>
              <a:t>’ </a:t>
            </a:r>
            <a:r>
              <a:rPr lang="en-US" sz="2400" b="0" kern="0" dirty="0">
                <a:solidFill>
                  <a:srgbClr val="F79646"/>
                </a:solidFill>
                <a:latin typeface="+mn-lt"/>
              </a:rPr>
              <a:t>as</a:t>
            </a:r>
            <a:r>
              <a:rPr lang="en-US" sz="2400" b="0" kern="0" dirty="0">
                <a:solidFill>
                  <a:schemeClr val="bg1"/>
                </a:solidFill>
                <a:latin typeface="+mn-lt"/>
              </a:rPr>
              <a:t> (</a:t>
            </a:r>
            <a:r>
              <a:rPr lang="en-US" sz="2400" b="0" kern="0" dirty="0" err="1">
                <a:solidFill>
                  <a:schemeClr val="bg1"/>
                </a:solidFill>
                <a:latin typeface="+mn-lt"/>
              </a:rPr>
              <a:t>url</a:t>
            </a:r>
            <a:r>
              <a:rPr lang="en-US" sz="2400" b="0" kern="0" dirty="0">
                <a:solidFill>
                  <a:schemeClr val="bg1"/>
                </a:solidFill>
                <a:latin typeface="+mn-lt"/>
              </a:rPr>
              <a:t>, category, </a:t>
            </a:r>
            <a:r>
              <a:rPr lang="en-US" sz="2400" b="0" kern="0" dirty="0" err="1">
                <a:solidFill>
                  <a:schemeClr val="bg1"/>
                </a:solidFill>
                <a:latin typeface="+mn-lt"/>
              </a:rPr>
              <a:t>pRank</a:t>
            </a:r>
            <a:r>
              <a:rPr lang="en-US" sz="2400" b="0" kern="0" dirty="0">
                <a:solidFill>
                  <a:schemeClr val="bg1"/>
                </a:solidFill>
                <a:latin typeface="+mn-lt"/>
              </a:rPr>
              <a:t>);</a:t>
            </a:r>
          </a:p>
          <a:p>
            <a:pPr marL="342900" indent="-342900">
              <a:lnSpc>
                <a:spcPct val="90000"/>
              </a:lnSpc>
              <a:spcBef>
                <a:spcPct val="25000"/>
              </a:spcBef>
              <a:spcAft>
                <a:spcPct val="25000"/>
              </a:spcAft>
              <a:buClr>
                <a:srgbClr val="5675A9"/>
              </a:buClr>
              <a:buSzPct val="75000"/>
              <a:buFont typeface="Arial" charset="0"/>
              <a:buNone/>
              <a:defRPr/>
            </a:pPr>
            <a:r>
              <a:rPr lang="en-US" sz="2400" b="0" kern="0" dirty="0" err="1" smtClean="0">
                <a:solidFill>
                  <a:schemeClr val="bg1"/>
                </a:solidFill>
                <a:latin typeface="+mn-lt"/>
              </a:rPr>
              <a:t>visitCounts</a:t>
            </a:r>
            <a:r>
              <a:rPr lang="en-US" sz="2400" b="0" kern="0" dirty="0">
                <a:solidFill>
                  <a:schemeClr val="bg1"/>
                </a:solidFill>
                <a:latin typeface="+mn-lt"/>
              </a:rPr>
              <a:t> </a:t>
            </a:r>
            <a:r>
              <a:rPr lang="en-US" sz="2400" b="0" kern="0" dirty="0" smtClean="0">
                <a:solidFill>
                  <a:schemeClr val="bg1"/>
                </a:solidFill>
                <a:latin typeface="+mn-lt"/>
              </a:rPr>
              <a:t>= </a:t>
            </a:r>
            <a:r>
              <a:rPr lang="en-US" sz="2400" b="0" kern="0" dirty="0">
                <a:solidFill>
                  <a:srgbClr val="F79646"/>
                </a:solidFill>
                <a:latin typeface="+mn-lt"/>
              </a:rPr>
              <a:t>join</a:t>
            </a:r>
            <a:r>
              <a:rPr lang="en-US" sz="2400" b="0" kern="0" dirty="0">
                <a:solidFill>
                  <a:schemeClr val="bg1"/>
                </a:solidFill>
                <a:latin typeface="+mn-lt"/>
              </a:rPr>
              <a:t> </a:t>
            </a:r>
            <a:r>
              <a:rPr lang="en-US" sz="2400" b="0" kern="0" dirty="0" err="1">
                <a:solidFill>
                  <a:schemeClr val="bg1"/>
                </a:solidFill>
                <a:latin typeface="+mn-lt"/>
              </a:rPr>
              <a:t>visitCounts</a:t>
            </a:r>
            <a:r>
              <a:rPr lang="en-US" sz="2400" b="0" kern="0" dirty="0">
                <a:solidFill>
                  <a:schemeClr val="bg1"/>
                </a:solidFill>
                <a:latin typeface="+mn-lt"/>
              </a:rPr>
              <a:t> </a:t>
            </a:r>
            <a:r>
              <a:rPr lang="en-US" sz="2400" b="0" kern="0" dirty="0">
                <a:solidFill>
                  <a:srgbClr val="F79646"/>
                </a:solidFill>
                <a:latin typeface="+mn-lt"/>
              </a:rPr>
              <a:t>by</a:t>
            </a:r>
            <a:r>
              <a:rPr lang="en-US" sz="2400" b="0" kern="0" dirty="0">
                <a:solidFill>
                  <a:schemeClr val="bg1"/>
                </a:solidFill>
                <a:latin typeface="+mn-lt"/>
              </a:rPr>
              <a:t> </a:t>
            </a:r>
            <a:r>
              <a:rPr lang="en-US" sz="2400" b="0" kern="0" dirty="0" err="1">
                <a:solidFill>
                  <a:schemeClr val="bg1"/>
                </a:solidFill>
                <a:latin typeface="+mn-lt"/>
              </a:rPr>
              <a:t>url</a:t>
            </a:r>
            <a:r>
              <a:rPr lang="en-US" sz="2400" b="0" kern="0" dirty="0">
                <a:solidFill>
                  <a:schemeClr val="bg1"/>
                </a:solidFill>
                <a:latin typeface="+mn-lt"/>
              </a:rPr>
              <a:t>, </a:t>
            </a:r>
            <a:r>
              <a:rPr lang="en-US" sz="2400" b="0" kern="0" dirty="0" err="1">
                <a:solidFill>
                  <a:schemeClr val="bg1"/>
                </a:solidFill>
                <a:latin typeface="+mn-lt"/>
              </a:rPr>
              <a:t>urlInfo</a:t>
            </a:r>
            <a:r>
              <a:rPr lang="en-US" sz="2400" b="0" kern="0" dirty="0">
                <a:solidFill>
                  <a:schemeClr val="bg1"/>
                </a:solidFill>
                <a:latin typeface="+mn-lt"/>
              </a:rPr>
              <a:t> </a:t>
            </a:r>
            <a:r>
              <a:rPr lang="en-US" sz="2400" b="0" kern="0" dirty="0">
                <a:solidFill>
                  <a:srgbClr val="F79646"/>
                </a:solidFill>
                <a:latin typeface="+mn-lt"/>
              </a:rPr>
              <a:t>by</a:t>
            </a:r>
            <a:r>
              <a:rPr lang="en-US" sz="2400" b="0" kern="0" dirty="0">
                <a:solidFill>
                  <a:schemeClr val="bg1"/>
                </a:solidFill>
                <a:latin typeface="+mn-lt"/>
              </a:rPr>
              <a:t> </a:t>
            </a:r>
            <a:r>
              <a:rPr lang="en-US" sz="2400" b="0" kern="0" dirty="0" err="1">
                <a:solidFill>
                  <a:schemeClr val="bg1"/>
                </a:solidFill>
                <a:latin typeface="+mn-lt"/>
              </a:rPr>
              <a:t>url</a:t>
            </a:r>
            <a:r>
              <a:rPr lang="en-US" sz="2400" b="0" kern="0" dirty="0">
                <a:solidFill>
                  <a:schemeClr val="bg1"/>
                </a:solidFill>
                <a:latin typeface="+mn-lt"/>
              </a:rPr>
              <a:t>;</a:t>
            </a:r>
          </a:p>
          <a:p>
            <a:pPr marL="342900" indent="-342900">
              <a:lnSpc>
                <a:spcPct val="90000"/>
              </a:lnSpc>
              <a:spcBef>
                <a:spcPct val="25000"/>
              </a:spcBef>
              <a:spcAft>
                <a:spcPct val="25000"/>
              </a:spcAft>
              <a:buClr>
                <a:srgbClr val="5675A9"/>
              </a:buClr>
              <a:buSzPct val="75000"/>
              <a:buFont typeface="Arial" charset="0"/>
              <a:buNone/>
              <a:defRPr/>
            </a:pPr>
            <a:r>
              <a:rPr lang="en-US" sz="2400" b="0" kern="0" dirty="0" err="1" smtClean="0">
                <a:solidFill>
                  <a:schemeClr val="bg1"/>
                </a:solidFill>
                <a:latin typeface="+mn-lt"/>
              </a:rPr>
              <a:t>gCategories</a:t>
            </a:r>
            <a:r>
              <a:rPr lang="en-US" sz="2400" b="0" kern="0" dirty="0" smtClean="0">
                <a:solidFill>
                  <a:schemeClr val="bg1"/>
                </a:solidFill>
                <a:latin typeface="+mn-lt"/>
              </a:rPr>
              <a:t> </a:t>
            </a:r>
            <a:r>
              <a:rPr lang="en-US" sz="2400" b="0" kern="0" dirty="0">
                <a:solidFill>
                  <a:schemeClr val="bg1"/>
                </a:solidFill>
                <a:latin typeface="+mn-lt"/>
              </a:rPr>
              <a:t>= </a:t>
            </a:r>
            <a:r>
              <a:rPr lang="en-US" sz="2400" b="0" kern="0" dirty="0">
                <a:solidFill>
                  <a:srgbClr val="F79646"/>
                </a:solidFill>
                <a:latin typeface="+mn-lt"/>
              </a:rPr>
              <a:t>group</a:t>
            </a:r>
            <a:r>
              <a:rPr lang="en-US" sz="2400" b="0" kern="0" dirty="0">
                <a:solidFill>
                  <a:schemeClr val="bg1"/>
                </a:solidFill>
                <a:latin typeface="+mn-lt"/>
              </a:rPr>
              <a:t> </a:t>
            </a:r>
            <a:r>
              <a:rPr lang="en-US" sz="2400" b="0" kern="0" dirty="0" err="1">
                <a:solidFill>
                  <a:schemeClr val="bg1"/>
                </a:solidFill>
                <a:latin typeface="+mn-lt"/>
              </a:rPr>
              <a:t>visitCounts</a:t>
            </a:r>
            <a:r>
              <a:rPr lang="en-US" sz="2400" b="0" kern="0" dirty="0">
                <a:solidFill>
                  <a:schemeClr val="bg1"/>
                </a:solidFill>
                <a:latin typeface="+mn-lt"/>
              </a:rPr>
              <a:t> </a:t>
            </a:r>
            <a:r>
              <a:rPr lang="en-US" sz="2400" b="0" kern="0" dirty="0">
                <a:solidFill>
                  <a:srgbClr val="F79646"/>
                </a:solidFill>
                <a:latin typeface="+mn-lt"/>
              </a:rPr>
              <a:t>by</a:t>
            </a:r>
            <a:r>
              <a:rPr lang="en-US" sz="2400" b="0" kern="0" dirty="0">
                <a:solidFill>
                  <a:schemeClr val="bg1"/>
                </a:solidFill>
                <a:latin typeface="+mn-lt"/>
              </a:rPr>
              <a:t> category;</a:t>
            </a:r>
          </a:p>
          <a:p>
            <a:pPr marL="342900" indent="-342900">
              <a:lnSpc>
                <a:spcPct val="90000"/>
              </a:lnSpc>
              <a:spcBef>
                <a:spcPct val="25000"/>
              </a:spcBef>
              <a:spcAft>
                <a:spcPct val="25000"/>
              </a:spcAft>
              <a:buClr>
                <a:srgbClr val="5675A9"/>
              </a:buClr>
              <a:buSzPct val="75000"/>
              <a:buFont typeface="Arial" charset="0"/>
              <a:buNone/>
              <a:defRPr/>
            </a:pPr>
            <a:r>
              <a:rPr lang="en-US" sz="2400" b="0" kern="0" dirty="0" err="1">
                <a:solidFill>
                  <a:schemeClr val="bg1"/>
                </a:solidFill>
                <a:latin typeface="+mn-lt"/>
              </a:rPr>
              <a:t>topUrls</a:t>
            </a:r>
            <a:r>
              <a:rPr lang="en-US" sz="2400" b="0" kern="0" dirty="0">
                <a:solidFill>
                  <a:schemeClr val="bg1"/>
                </a:solidFill>
                <a:latin typeface="+mn-lt"/>
              </a:rPr>
              <a:t> = </a:t>
            </a:r>
            <a:r>
              <a:rPr lang="en-US" sz="2400" b="0" kern="0" dirty="0" err="1">
                <a:solidFill>
                  <a:srgbClr val="F79646"/>
                </a:solidFill>
                <a:latin typeface="+mn-lt"/>
              </a:rPr>
              <a:t>foreach</a:t>
            </a:r>
            <a:r>
              <a:rPr lang="en-US" sz="2400" b="0" kern="0" dirty="0">
                <a:solidFill>
                  <a:schemeClr val="bg1"/>
                </a:solidFill>
                <a:latin typeface="+mn-lt"/>
              </a:rPr>
              <a:t> </a:t>
            </a:r>
            <a:r>
              <a:rPr lang="en-US" sz="2400" b="0" kern="0" dirty="0" err="1">
                <a:solidFill>
                  <a:schemeClr val="bg1"/>
                </a:solidFill>
                <a:latin typeface="+mn-lt"/>
              </a:rPr>
              <a:t>gCategories</a:t>
            </a:r>
            <a:r>
              <a:rPr lang="en-US" sz="2400" b="0" kern="0" dirty="0">
                <a:solidFill>
                  <a:schemeClr val="bg1"/>
                </a:solidFill>
                <a:latin typeface="+mn-lt"/>
              </a:rPr>
              <a:t> </a:t>
            </a:r>
            <a:r>
              <a:rPr lang="en-US" sz="2400" b="0" kern="0" dirty="0">
                <a:solidFill>
                  <a:srgbClr val="F79646"/>
                </a:solidFill>
                <a:latin typeface="+mn-lt"/>
              </a:rPr>
              <a:t>generate</a:t>
            </a:r>
            <a:r>
              <a:rPr lang="en-US" sz="2400" b="0" kern="0" dirty="0">
                <a:solidFill>
                  <a:schemeClr val="bg1"/>
                </a:solidFill>
                <a:latin typeface="+mn-lt"/>
              </a:rPr>
              <a:t> top(visitCounts,10);</a:t>
            </a:r>
          </a:p>
          <a:p>
            <a:pPr marL="342900" indent="-342900">
              <a:lnSpc>
                <a:spcPct val="90000"/>
              </a:lnSpc>
              <a:spcBef>
                <a:spcPct val="25000"/>
              </a:spcBef>
              <a:spcAft>
                <a:spcPct val="25000"/>
              </a:spcAft>
              <a:buClr>
                <a:srgbClr val="5675A9"/>
              </a:buClr>
              <a:buSzPct val="75000"/>
              <a:buFont typeface="Arial" charset="0"/>
              <a:buNone/>
              <a:defRPr/>
            </a:pPr>
            <a:endParaRPr lang="en-US" sz="2400" b="0" kern="0" dirty="0">
              <a:latin typeface="+mn-lt"/>
            </a:endParaRPr>
          </a:p>
          <a:p>
            <a:pPr marL="342900" indent="-342900">
              <a:lnSpc>
                <a:spcPct val="90000"/>
              </a:lnSpc>
              <a:spcBef>
                <a:spcPct val="25000"/>
              </a:spcBef>
              <a:spcAft>
                <a:spcPct val="25000"/>
              </a:spcAft>
              <a:buClr>
                <a:srgbClr val="5675A9"/>
              </a:buClr>
              <a:buSzPct val="75000"/>
              <a:buFont typeface="Arial" charset="0"/>
              <a:buNone/>
              <a:defRPr/>
            </a:pPr>
            <a:r>
              <a:rPr lang="en-US" sz="2400" b="0" kern="0" dirty="0">
                <a:solidFill>
                  <a:schemeClr val="bg1"/>
                </a:solidFill>
                <a:latin typeface="+mn-lt"/>
              </a:rPr>
              <a:t>store </a:t>
            </a:r>
            <a:r>
              <a:rPr lang="en-US" sz="2400" b="0" kern="0" dirty="0" err="1">
                <a:solidFill>
                  <a:schemeClr val="bg1"/>
                </a:solidFill>
                <a:latin typeface="+mn-lt"/>
              </a:rPr>
              <a:t>topUrls</a:t>
            </a:r>
            <a:r>
              <a:rPr lang="en-US" sz="2400" b="0" kern="0" dirty="0">
                <a:solidFill>
                  <a:schemeClr val="bg1"/>
                </a:solidFill>
                <a:latin typeface="+mn-lt"/>
              </a:rPr>
              <a:t> into ‘/data/</a:t>
            </a:r>
            <a:r>
              <a:rPr lang="en-US" sz="2400" b="0" kern="0" dirty="0" err="1">
                <a:solidFill>
                  <a:schemeClr val="bg1"/>
                </a:solidFill>
                <a:latin typeface="+mn-lt"/>
              </a:rPr>
              <a:t>topUrls</a:t>
            </a:r>
            <a:r>
              <a:rPr lang="en-US" sz="2400" b="0" kern="0" dirty="0">
                <a:solidFill>
                  <a:schemeClr val="bg1"/>
                </a:solidFill>
                <a:latin typeface="+mn-lt"/>
              </a:rPr>
              <a:t>’;</a:t>
            </a:r>
          </a:p>
        </p:txBody>
      </p:sp>
      <p:sp>
        <p:nvSpPr>
          <p:cNvPr id="6"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Tree>
    <p:extLst>
      <p:ext uri="{BB962C8B-B14F-4D97-AF65-F5344CB8AC3E}">
        <p14:creationId xmlns:p14="http://schemas.microsoft.com/office/powerpoint/2010/main" val="111989054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Straight Arrow Connector 38"/>
          <p:cNvCxnSpPr>
            <a:cxnSpLocks noChangeShapeType="1"/>
          </p:cNvCxnSpPr>
          <p:nvPr/>
        </p:nvCxnSpPr>
        <p:spPr bwMode="auto">
          <a:xfrm>
            <a:off x="1828800" y="19050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0" name="Straight Arrow Connector 39"/>
          <p:cNvCxnSpPr>
            <a:cxnSpLocks noChangeShapeType="1"/>
          </p:cNvCxnSpPr>
          <p:nvPr/>
        </p:nvCxnSpPr>
        <p:spPr bwMode="auto">
          <a:xfrm>
            <a:off x="4154488" y="3581400"/>
            <a:ext cx="569912" cy="381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1" name="Straight Arrow Connector 40"/>
          <p:cNvCxnSpPr>
            <a:cxnSpLocks noChangeShapeType="1"/>
            <a:stCxn id="35" idx="2"/>
          </p:cNvCxnSpPr>
          <p:nvPr/>
        </p:nvCxnSpPr>
        <p:spPr bwMode="auto">
          <a:xfrm rot="5400000">
            <a:off x="6096000" y="3352800"/>
            <a:ext cx="457200" cy="762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5" name="Straight Arrow Connector 44"/>
          <p:cNvCxnSpPr>
            <a:cxnSpLocks noChangeShapeType="1"/>
          </p:cNvCxnSpPr>
          <p:nvPr/>
        </p:nvCxnSpPr>
        <p:spPr bwMode="auto">
          <a:xfrm>
            <a:off x="2971800" y="26670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2" name="Title 1"/>
          <p:cNvSpPr>
            <a:spLocks noGrp="1"/>
          </p:cNvSpPr>
          <p:nvPr>
            <p:ph type="title"/>
          </p:nvPr>
        </p:nvSpPr>
        <p:spPr/>
        <p:txBody>
          <a:bodyPr/>
          <a:lstStyle/>
          <a:p>
            <a:r>
              <a:rPr lang="en-US" dirty="0" smtClean="0"/>
              <a:t>Pig Query Plan</a:t>
            </a:r>
            <a:endParaRPr lang="en-US" dirty="0"/>
          </a:p>
        </p:txBody>
      </p:sp>
      <p:sp>
        <p:nvSpPr>
          <p:cNvPr id="32" name="Rounded Rectangle 31"/>
          <p:cNvSpPr>
            <a:spLocks noChangeArrowheads="1"/>
          </p:cNvSpPr>
          <p:nvPr/>
        </p:nvSpPr>
        <p:spPr bwMode="auto">
          <a:xfrm>
            <a:off x="762000" y="1447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2000">
                <a:solidFill>
                  <a:srgbClr val="FFFF00"/>
                </a:solidFill>
                <a:latin typeface="Calibri" pitchFamily="34" charset="0"/>
              </a:rPr>
              <a:t>Load </a:t>
            </a:r>
            <a:r>
              <a:rPr lang="en-US">
                <a:solidFill>
                  <a:srgbClr val="FFFFFF"/>
                </a:solidFill>
                <a:latin typeface="Calibri" pitchFamily="34" charset="0"/>
              </a:rPr>
              <a:t>Visits</a:t>
            </a:r>
          </a:p>
        </p:txBody>
      </p:sp>
      <p:sp>
        <p:nvSpPr>
          <p:cNvPr id="33" name="Rounded Rectangle 32"/>
          <p:cNvSpPr>
            <a:spLocks noChangeArrowheads="1"/>
          </p:cNvSpPr>
          <p:nvPr/>
        </p:nvSpPr>
        <p:spPr bwMode="auto">
          <a:xfrm>
            <a:off x="1524000" y="2209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2000">
                <a:solidFill>
                  <a:srgbClr val="FFFF00"/>
                </a:solidFill>
                <a:latin typeface="Calibri" pitchFamily="34" charset="0"/>
              </a:rPr>
              <a:t>Group </a:t>
            </a:r>
            <a:r>
              <a:rPr lang="en-US">
                <a:solidFill>
                  <a:srgbClr val="FFFFFF"/>
                </a:solidFill>
                <a:latin typeface="Calibri" pitchFamily="34" charset="0"/>
              </a:rPr>
              <a:t>by url</a:t>
            </a:r>
          </a:p>
        </p:txBody>
      </p:sp>
      <p:sp>
        <p:nvSpPr>
          <p:cNvPr id="34" name="Rounded Rectangle 33"/>
          <p:cNvSpPr>
            <a:spLocks noChangeArrowheads="1"/>
          </p:cNvSpPr>
          <p:nvPr/>
        </p:nvSpPr>
        <p:spPr bwMode="auto">
          <a:xfrm>
            <a:off x="2743200" y="2971800"/>
            <a:ext cx="1981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2000" b="0" i="0" u="none" strike="noStrike" kern="0" cap="none" spc="0" normalizeH="0" baseline="0" noProof="0" dirty="0" err="1">
                <a:ln>
                  <a:noFill/>
                </a:ln>
                <a:solidFill>
                  <a:srgbClr val="FFFF00"/>
                </a:solidFill>
                <a:effectLst/>
                <a:uLnTx/>
                <a:uFillTx/>
                <a:latin typeface="Calibri" pitchFamily="34" charset="0"/>
              </a:rPr>
              <a:t>Foreach</a:t>
            </a:r>
            <a:r>
              <a:rPr kumimoji="0" lang="en-US" sz="2000" b="0" i="0" u="none" strike="noStrike" kern="0" cap="none" spc="0" normalizeH="0" baseline="0" noProof="0" dirty="0">
                <a:ln>
                  <a:noFill/>
                </a:ln>
                <a:solidFill>
                  <a:srgbClr val="FFFF00"/>
                </a:solidFill>
                <a:effectLst/>
                <a:uLnTx/>
                <a:uFillTx/>
                <a:latin typeface="Calibri" pitchFamily="34" charset="0"/>
              </a:rPr>
              <a:t> </a:t>
            </a:r>
            <a:r>
              <a:rPr kumimoji="0" lang="en-US" sz="1800" b="0" i="0" u="none" strike="noStrike" kern="0" cap="none" spc="0" normalizeH="0" baseline="0" noProof="0" dirty="0" err="1">
                <a:ln>
                  <a:noFill/>
                </a:ln>
                <a:solidFill>
                  <a:srgbClr val="336666"/>
                </a:solidFill>
                <a:effectLst/>
                <a:uLnTx/>
                <a:uFillTx/>
                <a:latin typeface="Calibri" pitchFamily="34" charset="0"/>
              </a:rPr>
              <a:t>url</a:t>
            </a:r>
            <a:endParaRPr kumimoji="0" lang="en-US" sz="2000" b="0" i="0" u="none" strike="noStrike" kern="0" cap="none" spc="0" normalizeH="0" baseline="0" noProof="0" dirty="0">
              <a:ln>
                <a:noFill/>
              </a:ln>
              <a:solidFill>
                <a:srgbClr val="336666"/>
              </a:solidFill>
              <a:effectLst/>
              <a:uLnTx/>
              <a:uFillTx/>
              <a:latin typeface="Calibri" pitchFamily="34" charset="0"/>
            </a:endParaRP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FFFF00"/>
                </a:solidFill>
                <a:effectLst/>
                <a:uLnTx/>
                <a:uFillTx/>
                <a:latin typeface="Calibri" pitchFamily="34" charset="0"/>
              </a:rPr>
              <a:t>generate </a:t>
            </a:r>
            <a:r>
              <a:rPr kumimoji="0" lang="en-US" sz="1800" b="0" i="0" u="none" strike="noStrike" kern="0" cap="none" spc="0" normalizeH="0" baseline="0" noProof="0" dirty="0">
                <a:ln>
                  <a:noFill/>
                </a:ln>
                <a:solidFill>
                  <a:srgbClr val="FFFFFF"/>
                </a:solidFill>
                <a:effectLst/>
                <a:uLnTx/>
                <a:uFillTx/>
                <a:latin typeface="Calibri" pitchFamily="34" charset="0"/>
              </a:rPr>
              <a:t>count</a:t>
            </a:r>
          </a:p>
        </p:txBody>
      </p:sp>
      <p:sp>
        <p:nvSpPr>
          <p:cNvPr id="35" name="Rounded Rectangle 34"/>
          <p:cNvSpPr>
            <a:spLocks noChangeArrowheads="1"/>
          </p:cNvSpPr>
          <p:nvPr/>
        </p:nvSpPr>
        <p:spPr bwMode="auto">
          <a:xfrm>
            <a:off x="5715000" y="30480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2000">
                <a:solidFill>
                  <a:srgbClr val="FFFF00"/>
                </a:solidFill>
                <a:latin typeface="Calibri" pitchFamily="34" charset="0"/>
              </a:rPr>
              <a:t>Load </a:t>
            </a:r>
            <a:r>
              <a:rPr lang="en-US">
                <a:solidFill>
                  <a:srgbClr val="FFFFFF"/>
                </a:solidFill>
                <a:latin typeface="Calibri" pitchFamily="34" charset="0"/>
              </a:rPr>
              <a:t>Url Info</a:t>
            </a:r>
          </a:p>
        </p:txBody>
      </p:sp>
      <p:sp>
        <p:nvSpPr>
          <p:cNvPr id="36" name="Rounded Rectangle 35"/>
          <p:cNvSpPr>
            <a:spLocks noChangeArrowheads="1"/>
          </p:cNvSpPr>
          <p:nvPr/>
        </p:nvSpPr>
        <p:spPr bwMode="auto">
          <a:xfrm>
            <a:off x="4343400" y="3962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2000">
                <a:solidFill>
                  <a:srgbClr val="FFFF00"/>
                </a:solidFill>
                <a:latin typeface="Calibri" pitchFamily="34" charset="0"/>
              </a:rPr>
              <a:t>Join </a:t>
            </a:r>
            <a:r>
              <a:rPr lang="en-US">
                <a:solidFill>
                  <a:srgbClr val="FFFFFF"/>
                </a:solidFill>
                <a:latin typeface="Calibri" pitchFamily="34" charset="0"/>
              </a:rPr>
              <a:t>on url</a:t>
            </a:r>
          </a:p>
        </p:txBody>
      </p:sp>
      <p:sp>
        <p:nvSpPr>
          <p:cNvPr id="37" name="Rounded Rectangle 36"/>
          <p:cNvSpPr>
            <a:spLocks noChangeArrowheads="1"/>
          </p:cNvSpPr>
          <p:nvPr/>
        </p:nvSpPr>
        <p:spPr bwMode="auto">
          <a:xfrm>
            <a:off x="4343400" y="4724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2000">
                <a:solidFill>
                  <a:srgbClr val="FFFF00"/>
                </a:solidFill>
                <a:latin typeface="Calibri" pitchFamily="34" charset="0"/>
              </a:rPr>
              <a:t>Group </a:t>
            </a:r>
            <a:r>
              <a:rPr lang="en-US">
                <a:solidFill>
                  <a:srgbClr val="FFFFFF"/>
                </a:solidFill>
                <a:latin typeface="Calibri" pitchFamily="34" charset="0"/>
              </a:rPr>
              <a:t>by category</a:t>
            </a:r>
          </a:p>
        </p:txBody>
      </p:sp>
      <p:sp>
        <p:nvSpPr>
          <p:cNvPr id="38" name="Rounded Rectangle 37"/>
          <p:cNvSpPr>
            <a:spLocks noChangeArrowheads="1"/>
          </p:cNvSpPr>
          <p:nvPr/>
        </p:nvSpPr>
        <p:spPr bwMode="auto">
          <a:xfrm>
            <a:off x="4154488" y="5486400"/>
            <a:ext cx="2362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2000" b="0" i="0" u="none" strike="noStrike" kern="0" cap="none" spc="0" normalizeH="0" baseline="0" noProof="0" dirty="0" err="1">
                <a:ln>
                  <a:noFill/>
                </a:ln>
                <a:solidFill>
                  <a:srgbClr val="FFFF00"/>
                </a:solidFill>
                <a:effectLst/>
                <a:uLnTx/>
                <a:uFillTx/>
                <a:latin typeface="Calibri" pitchFamily="34" charset="0"/>
              </a:rPr>
              <a:t>Foreach</a:t>
            </a:r>
            <a:r>
              <a:rPr kumimoji="0" lang="en-US" sz="2000" b="0" i="0" u="none" strike="noStrike" kern="0" cap="none" spc="0" normalizeH="0" baseline="0" noProof="0" dirty="0">
                <a:ln>
                  <a:noFill/>
                </a:ln>
                <a:solidFill>
                  <a:srgbClr val="FFFF00"/>
                </a:solidFill>
                <a:effectLst/>
                <a:uLnTx/>
                <a:uFillTx/>
                <a:latin typeface="Calibri" pitchFamily="34" charset="0"/>
              </a:rPr>
              <a:t> </a:t>
            </a:r>
            <a:r>
              <a:rPr kumimoji="0" lang="en-US" sz="1800" b="0" i="0" u="none" strike="noStrike" kern="0" cap="none" spc="0" normalizeH="0" baseline="0" noProof="0" dirty="0">
                <a:ln>
                  <a:noFill/>
                </a:ln>
                <a:solidFill>
                  <a:srgbClr val="336666"/>
                </a:solidFill>
                <a:effectLst/>
                <a:uLnTx/>
                <a:uFillTx/>
                <a:latin typeface="Calibri" pitchFamily="34" charset="0"/>
              </a:rPr>
              <a:t>category</a:t>
            </a:r>
            <a:endParaRPr kumimoji="0" lang="en-US" sz="2000" b="0" i="0" u="none" strike="noStrike" kern="0" cap="none" spc="0" normalizeH="0" baseline="0" noProof="0" dirty="0">
              <a:ln>
                <a:noFill/>
              </a:ln>
              <a:solidFill>
                <a:srgbClr val="336666"/>
              </a:solidFill>
              <a:effectLst/>
              <a:uLnTx/>
              <a:uFillTx/>
              <a:latin typeface="Calibri" pitchFamily="34" charset="0"/>
            </a:endParaRP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FFFF00"/>
                </a:solidFill>
                <a:effectLst/>
                <a:uLnTx/>
                <a:uFillTx/>
                <a:latin typeface="Calibri" pitchFamily="34" charset="0"/>
              </a:rPr>
              <a:t>generate </a:t>
            </a:r>
            <a:r>
              <a:rPr kumimoji="0" lang="en-US" sz="1800" b="0" i="0" u="none" strike="noStrike" kern="0" cap="none" spc="0" normalizeH="0" baseline="0" noProof="0" dirty="0">
                <a:ln>
                  <a:noFill/>
                </a:ln>
                <a:solidFill>
                  <a:srgbClr val="FFFFFF"/>
                </a:solidFill>
                <a:effectLst/>
                <a:uLnTx/>
                <a:uFillTx/>
                <a:latin typeface="Calibri" pitchFamily="34" charset="0"/>
              </a:rPr>
              <a:t>top10(</a:t>
            </a:r>
            <a:r>
              <a:rPr kumimoji="0" lang="en-US" sz="1800" b="0" i="0" u="none" strike="noStrike" kern="0" cap="none" spc="0" normalizeH="0" baseline="0" noProof="0" dirty="0" err="1">
                <a:ln>
                  <a:noFill/>
                </a:ln>
                <a:solidFill>
                  <a:srgbClr val="FFFFFF"/>
                </a:solidFill>
                <a:effectLst/>
                <a:uLnTx/>
                <a:uFillTx/>
                <a:latin typeface="Calibri" pitchFamily="34" charset="0"/>
              </a:rPr>
              <a:t>urls</a:t>
            </a:r>
            <a:r>
              <a:rPr kumimoji="0" lang="en-US" sz="1800" b="0" i="0" u="none" strike="noStrike" kern="0" cap="none" spc="0" normalizeH="0" baseline="0" noProof="0" dirty="0">
                <a:ln>
                  <a:noFill/>
                </a:ln>
                <a:solidFill>
                  <a:srgbClr val="FFFFFF"/>
                </a:solidFill>
                <a:effectLst/>
                <a:uLnTx/>
                <a:uFillTx/>
                <a:latin typeface="Calibri" pitchFamily="34" charset="0"/>
              </a:rPr>
              <a:t>)</a:t>
            </a:r>
          </a:p>
        </p:txBody>
      </p:sp>
      <p:cxnSp>
        <p:nvCxnSpPr>
          <p:cNvPr id="42" name="Straight Arrow Connector 41"/>
          <p:cNvCxnSpPr>
            <a:cxnSpLocks noChangeShapeType="1"/>
            <a:stCxn id="36" idx="2"/>
            <a:endCxn id="37" idx="0"/>
          </p:cNvCxnSpPr>
          <p:nvPr/>
        </p:nvCxnSpPr>
        <p:spPr bwMode="auto">
          <a:xfrm rot="5400000">
            <a:off x="5181601" y="4572000"/>
            <a:ext cx="304800" cy="3175"/>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3" name="Straight Arrow Connector 42"/>
          <p:cNvCxnSpPr>
            <a:cxnSpLocks noChangeShapeType="1"/>
            <a:stCxn id="37" idx="2"/>
            <a:endCxn id="38" idx="0"/>
          </p:cNvCxnSpPr>
          <p:nvPr/>
        </p:nvCxnSpPr>
        <p:spPr bwMode="auto">
          <a:xfrm rot="16200000" flipH="1">
            <a:off x="5182394" y="5333206"/>
            <a:ext cx="304800" cy="1588"/>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4" name="Straight Arrow Connector 43"/>
          <p:cNvCxnSpPr>
            <a:cxnSpLocks noChangeShapeType="1"/>
          </p:cNvCxnSpPr>
          <p:nvPr/>
        </p:nvCxnSpPr>
        <p:spPr bwMode="auto">
          <a:xfrm rot="16200000" flipH="1">
            <a:off x="5183188" y="6248400"/>
            <a:ext cx="304800" cy="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58"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Tree>
    <p:extLst>
      <p:ext uri="{BB962C8B-B14F-4D97-AF65-F5344CB8AC3E}">
        <p14:creationId xmlns:p14="http://schemas.microsoft.com/office/powerpoint/2010/main" val="208206460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7" name="Straight Arrow Connector 56"/>
          <p:cNvCxnSpPr>
            <a:cxnSpLocks noChangeShapeType="1"/>
          </p:cNvCxnSpPr>
          <p:nvPr/>
        </p:nvCxnSpPr>
        <p:spPr bwMode="auto">
          <a:xfrm>
            <a:off x="1828800" y="19050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58" name="Straight Arrow Connector 57"/>
          <p:cNvCxnSpPr>
            <a:cxnSpLocks noChangeShapeType="1"/>
          </p:cNvCxnSpPr>
          <p:nvPr/>
        </p:nvCxnSpPr>
        <p:spPr bwMode="auto">
          <a:xfrm>
            <a:off x="4154488" y="3581400"/>
            <a:ext cx="569912" cy="381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59" name="Straight Arrow Connector 58"/>
          <p:cNvCxnSpPr>
            <a:cxnSpLocks noChangeShapeType="1"/>
            <a:stCxn id="64" idx="2"/>
          </p:cNvCxnSpPr>
          <p:nvPr/>
        </p:nvCxnSpPr>
        <p:spPr bwMode="auto">
          <a:xfrm rot="5400000">
            <a:off x="6096000" y="3352800"/>
            <a:ext cx="457200" cy="762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60" name="Straight Arrow Connector 59"/>
          <p:cNvCxnSpPr>
            <a:cxnSpLocks noChangeShapeType="1"/>
          </p:cNvCxnSpPr>
          <p:nvPr/>
        </p:nvCxnSpPr>
        <p:spPr bwMode="auto">
          <a:xfrm>
            <a:off x="2971800" y="26670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61" name="Rounded Rectangle 60"/>
          <p:cNvSpPr>
            <a:spLocks noChangeArrowheads="1"/>
          </p:cNvSpPr>
          <p:nvPr/>
        </p:nvSpPr>
        <p:spPr bwMode="auto">
          <a:xfrm>
            <a:off x="762000" y="1447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2000">
                <a:solidFill>
                  <a:srgbClr val="FFFF00"/>
                </a:solidFill>
                <a:latin typeface="Calibri" pitchFamily="34" charset="0"/>
              </a:rPr>
              <a:t>Load </a:t>
            </a:r>
            <a:r>
              <a:rPr lang="en-US">
                <a:solidFill>
                  <a:srgbClr val="FFFFFF"/>
                </a:solidFill>
                <a:latin typeface="Calibri" pitchFamily="34" charset="0"/>
              </a:rPr>
              <a:t>Visits</a:t>
            </a:r>
          </a:p>
        </p:txBody>
      </p:sp>
      <p:sp>
        <p:nvSpPr>
          <p:cNvPr id="62" name="Rounded Rectangle 61"/>
          <p:cNvSpPr>
            <a:spLocks noChangeArrowheads="1"/>
          </p:cNvSpPr>
          <p:nvPr/>
        </p:nvSpPr>
        <p:spPr bwMode="auto">
          <a:xfrm>
            <a:off x="1524000" y="2209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2000">
                <a:solidFill>
                  <a:srgbClr val="FFFF00"/>
                </a:solidFill>
                <a:latin typeface="Calibri" pitchFamily="34" charset="0"/>
              </a:rPr>
              <a:t>Group </a:t>
            </a:r>
            <a:r>
              <a:rPr lang="en-US">
                <a:solidFill>
                  <a:srgbClr val="FFFFFF"/>
                </a:solidFill>
                <a:latin typeface="Calibri" pitchFamily="34" charset="0"/>
              </a:rPr>
              <a:t>by url</a:t>
            </a:r>
          </a:p>
        </p:txBody>
      </p:sp>
      <p:sp>
        <p:nvSpPr>
          <p:cNvPr id="63" name="Rounded Rectangle 62"/>
          <p:cNvSpPr>
            <a:spLocks noChangeArrowheads="1"/>
          </p:cNvSpPr>
          <p:nvPr/>
        </p:nvSpPr>
        <p:spPr bwMode="auto">
          <a:xfrm>
            <a:off x="2743200" y="2971800"/>
            <a:ext cx="1981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2000" b="0" i="0" u="none" strike="noStrike" kern="0" cap="none" spc="0" normalizeH="0" baseline="0" noProof="0" dirty="0" err="1">
                <a:ln>
                  <a:noFill/>
                </a:ln>
                <a:solidFill>
                  <a:srgbClr val="FFFF00"/>
                </a:solidFill>
                <a:effectLst/>
                <a:uLnTx/>
                <a:uFillTx/>
                <a:latin typeface="Calibri" pitchFamily="34" charset="0"/>
              </a:rPr>
              <a:t>Foreach</a:t>
            </a:r>
            <a:r>
              <a:rPr kumimoji="0" lang="en-US" sz="2000" b="0" i="0" u="none" strike="noStrike" kern="0" cap="none" spc="0" normalizeH="0" baseline="0" noProof="0" dirty="0">
                <a:ln>
                  <a:noFill/>
                </a:ln>
                <a:solidFill>
                  <a:srgbClr val="FFFF00"/>
                </a:solidFill>
                <a:effectLst/>
                <a:uLnTx/>
                <a:uFillTx/>
                <a:latin typeface="Calibri" pitchFamily="34" charset="0"/>
              </a:rPr>
              <a:t> </a:t>
            </a:r>
            <a:r>
              <a:rPr kumimoji="0" lang="en-US" sz="1800" b="0" i="0" u="none" strike="noStrike" kern="0" cap="none" spc="0" normalizeH="0" baseline="0" noProof="0" dirty="0" err="1">
                <a:ln>
                  <a:noFill/>
                </a:ln>
                <a:solidFill>
                  <a:srgbClr val="336666"/>
                </a:solidFill>
                <a:effectLst/>
                <a:uLnTx/>
                <a:uFillTx/>
                <a:latin typeface="Calibri" pitchFamily="34" charset="0"/>
              </a:rPr>
              <a:t>url</a:t>
            </a:r>
            <a:endParaRPr kumimoji="0" lang="en-US" sz="2000" b="0" i="0" u="none" strike="noStrike" kern="0" cap="none" spc="0" normalizeH="0" baseline="0" noProof="0" dirty="0">
              <a:ln>
                <a:noFill/>
              </a:ln>
              <a:solidFill>
                <a:srgbClr val="336666"/>
              </a:solidFill>
              <a:effectLst/>
              <a:uLnTx/>
              <a:uFillTx/>
              <a:latin typeface="Calibri" pitchFamily="34" charset="0"/>
            </a:endParaRP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FFFF00"/>
                </a:solidFill>
                <a:effectLst/>
                <a:uLnTx/>
                <a:uFillTx/>
                <a:latin typeface="Calibri" pitchFamily="34" charset="0"/>
              </a:rPr>
              <a:t>generate </a:t>
            </a:r>
            <a:r>
              <a:rPr kumimoji="0" lang="en-US" sz="1800" b="0" i="0" u="none" strike="noStrike" kern="0" cap="none" spc="0" normalizeH="0" baseline="0" noProof="0" dirty="0">
                <a:ln>
                  <a:noFill/>
                </a:ln>
                <a:solidFill>
                  <a:srgbClr val="FFFFFF"/>
                </a:solidFill>
                <a:effectLst/>
                <a:uLnTx/>
                <a:uFillTx/>
                <a:latin typeface="Calibri" pitchFamily="34" charset="0"/>
              </a:rPr>
              <a:t>count</a:t>
            </a:r>
          </a:p>
        </p:txBody>
      </p:sp>
      <p:sp>
        <p:nvSpPr>
          <p:cNvPr id="64" name="Rounded Rectangle 63"/>
          <p:cNvSpPr>
            <a:spLocks noChangeArrowheads="1"/>
          </p:cNvSpPr>
          <p:nvPr/>
        </p:nvSpPr>
        <p:spPr bwMode="auto">
          <a:xfrm>
            <a:off x="5715000" y="30480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2000">
                <a:solidFill>
                  <a:srgbClr val="FFFF00"/>
                </a:solidFill>
                <a:latin typeface="Calibri" pitchFamily="34" charset="0"/>
              </a:rPr>
              <a:t>Load </a:t>
            </a:r>
            <a:r>
              <a:rPr lang="en-US">
                <a:solidFill>
                  <a:srgbClr val="FFFFFF"/>
                </a:solidFill>
                <a:latin typeface="Calibri" pitchFamily="34" charset="0"/>
              </a:rPr>
              <a:t>Url Info</a:t>
            </a:r>
          </a:p>
        </p:txBody>
      </p:sp>
      <p:sp>
        <p:nvSpPr>
          <p:cNvPr id="65" name="Rounded Rectangle 64"/>
          <p:cNvSpPr>
            <a:spLocks noChangeArrowheads="1"/>
          </p:cNvSpPr>
          <p:nvPr/>
        </p:nvSpPr>
        <p:spPr bwMode="auto">
          <a:xfrm>
            <a:off x="4343400" y="3962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2000">
                <a:solidFill>
                  <a:srgbClr val="FFFF00"/>
                </a:solidFill>
                <a:latin typeface="Calibri" pitchFamily="34" charset="0"/>
              </a:rPr>
              <a:t>Join </a:t>
            </a:r>
            <a:r>
              <a:rPr lang="en-US">
                <a:solidFill>
                  <a:srgbClr val="FFFFFF"/>
                </a:solidFill>
                <a:latin typeface="Calibri" pitchFamily="34" charset="0"/>
              </a:rPr>
              <a:t>on url</a:t>
            </a:r>
          </a:p>
        </p:txBody>
      </p:sp>
      <p:sp>
        <p:nvSpPr>
          <p:cNvPr id="66" name="Rounded Rectangle 65"/>
          <p:cNvSpPr>
            <a:spLocks noChangeArrowheads="1"/>
          </p:cNvSpPr>
          <p:nvPr/>
        </p:nvSpPr>
        <p:spPr bwMode="auto">
          <a:xfrm>
            <a:off x="4343400" y="4724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2000">
                <a:solidFill>
                  <a:srgbClr val="FFFF00"/>
                </a:solidFill>
                <a:latin typeface="Calibri" pitchFamily="34" charset="0"/>
              </a:rPr>
              <a:t>Group </a:t>
            </a:r>
            <a:r>
              <a:rPr lang="en-US">
                <a:solidFill>
                  <a:srgbClr val="FFFFFF"/>
                </a:solidFill>
                <a:latin typeface="Calibri" pitchFamily="34" charset="0"/>
              </a:rPr>
              <a:t>by category</a:t>
            </a:r>
          </a:p>
        </p:txBody>
      </p:sp>
      <p:sp>
        <p:nvSpPr>
          <p:cNvPr id="67" name="Rounded Rectangle 66"/>
          <p:cNvSpPr>
            <a:spLocks noChangeArrowheads="1"/>
          </p:cNvSpPr>
          <p:nvPr/>
        </p:nvSpPr>
        <p:spPr bwMode="auto">
          <a:xfrm>
            <a:off x="4154488" y="5486400"/>
            <a:ext cx="2362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2000" b="0" i="0" u="none" strike="noStrike" kern="0" cap="none" spc="0" normalizeH="0" baseline="0" noProof="0" dirty="0" err="1">
                <a:ln>
                  <a:noFill/>
                </a:ln>
                <a:solidFill>
                  <a:srgbClr val="FFFF00"/>
                </a:solidFill>
                <a:effectLst/>
                <a:uLnTx/>
                <a:uFillTx/>
                <a:latin typeface="Calibri" pitchFamily="34" charset="0"/>
              </a:rPr>
              <a:t>Foreach</a:t>
            </a:r>
            <a:r>
              <a:rPr kumimoji="0" lang="en-US" sz="2000" b="0" i="0" u="none" strike="noStrike" kern="0" cap="none" spc="0" normalizeH="0" baseline="0" noProof="0" dirty="0">
                <a:ln>
                  <a:noFill/>
                </a:ln>
                <a:solidFill>
                  <a:srgbClr val="FFFF00"/>
                </a:solidFill>
                <a:effectLst/>
                <a:uLnTx/>
                <a:uFillTx/>
                <a:latin typeface="Calibri" pitchFamily="34" charset="0"/>
              </a:rPr>
              <a:t> </a:t>
            </a:r>
            <a:r>
              <a:rPr kumimoji="0" lang="en-US" sz="1800" b="0" i="0" u="none" strike="noStrike" kern="0" cap="none" spc="0" normalizeH="0" baseline="0" noProof="0" dirty="0">
                <a:ln>
                  <a:noFill/>
                </a:ln>
                <a:solidFill>
                  <a:srgbClr val="336666"/>
                </a:solidFill>
                <a:effectLst/>
                <a:uLnTx/>
                <a:uFillTx/>
                <a:latin typeface="Calibri" pitchFamily="34" charset="0"/>
              </a:rPr>
              <a:t>category</a:t>
            </a:r>
            <a:endParaRPr kumimoji="0" lang="en-US" sz="2000" b="0" i="0" u="none" strike="noStrike" kern="0" cap="none" spc="0" normalizeH="0" baseline="0" noProof="0" dirty="0">
              <a:ln>
                <a:noFill/>
              </a:ln>
              <a:solidFill>
                <a:srgbClr val="336666"/>
              </a:solidFill>
              <a:effectLst/>
              <a:uLnTx/>
              <a:uFillTx/>
              <a:latin typeface="Calibri" pitchFamily="34" charset="0"/>
            </a:endParaRP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FFFF00"/>
                </a:solidFill>
                <a:effectLst/>
                <a:uLnTx/>
                <a:uFillTx/>
                <a:latin typeface="Calibri" pitchFamily="34" charset="0"/>
              </a:rPr>
              <a:t>generate </a:t>
            </a:r>
            <a:r>
              <a:rPr kumimoji="0" lang="en-US" sz="1800" b="0" i="0" u="none" strike="noStrike" kern="0" cap="none" spc="0" normalizeH="0" baseline="0" noProof="0" dirty="0">
                <a:ln>
                  <a:noFill/>
                </a:ln>
                <a:solidFill>
                  <a:srgbClr val="FFFFFF"/>
                </a:solidFill>
                <a:effectLst/>
                <a:uLnTx/>
                <a:uFillTx/>
                <a:latin typeface="Calibri" pitchFamily="34" charset="0"/>
              </a:rPr>
              <a:t>top10(</a:t>
            </a:r>
            <a:r>
              <a:rPr kumimoji="0" lang="en-US" sz="1800" b="0" i="0" u="none" strike="noStrike" kern="0" cap="none" spc="0" normalizeH="0" baseline="0" noProof="0" dirty="0" err="1">
                <a:ln>
                  <a:noFill/>
                </a:ln>
                <a:solidFill>
                  <a:srgbClr val="FFFFFF"/>
                </a:solidFill>
                <a:effectLst/>
                <a:uLnTx/>
                <a:uFillTx/>
                <a:latin typeface="Calibri" pitchFamily="34" charset="0"/>
              </a:rPr>
              <a:t>urls</a:t>
            </a:r>
            <a:r>
              <a:rPr kumimoji="0" lang="en-US" sz="1800" b="0" i="0" u="none" strike="noStrike" kern="0" cap="none" spc="0" normalizeH="0" baseline="0" noProof="0" dirty="0">
                <a:ln>
                  <a:noFill/>
                </a:ln>
                <a:solidFill>
                  <a:srgbClr val="FFFFFF"/>
                </a:solidFill>
                <a:effectLst/>
                <a:uLnTx/>
                <a:uFillTx/>
                <a:latin typeface="Calibri" pitchFamily="34" charset="0"/>
              </a:rPr>
              <a:t>)</a:t>
            </a:r>
          </a:p>
        </p:txBody>
      </p:sp>
      <p:cxnSp>
        <p:nvCxnSpPr>
          <p:cNvPr id="68" name="Straight Arrow Connector 67"/>
          <p:cNvCxnSpPr>
            <a:cxnSpLocks noChangeShapeType="1"/>
            <a:stCxn id="65" idx="2"/>
            <a:endCxn id="66" idx="0"/>
          </p:cNvCxnSpPr>
          <p:nvPr/>
        </p:nvCxnSpPr>
        <p:spPr bwMode="auto">
          <a:xfrm rot="5400000">
            <a:off x="5181601" y="4572000"/>
            <a:ext cx="304800" cy="3175"/>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69" name="Straight Arrow Connector 68"/>
          <p:cNvCxnSpPr>
            <a:cxnSpLocks noChangeShapeType="1"/>
            <a:stCxn id="66" idx="2"/>
            <a:endCxn id="67" idx="0"/>
          </p:cNvCxnSpPr>
          <p:nvPr/>
        </p:nvCxnSpPr>
        <p:spPr bwMode="auto">
          <a:xfrm rot="16200000" flipH="1">
            <a:off x="5182394" y="5333206"/>
            <a:ext cx="304800" cy="1588"/>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70" name="Straight Arrow Connector 69"/>
          <p:cNvCxnSpPr>
            <a:cxnSpLocks noChangeShapeType="1"/>
          </p:cNvCxnSpPr>
          <p:nvPr/>
        </p:nvCxnSpPr>
        <p:spPr bwMode="auto">
          <a:xfrm rot="16200000" flipH="1">
            <a:off x="5183188" y="6248400"/>
            <a:ext cx="304800" cy="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2" name="Title 1"/>
          <p:cNvSpPr>
            <a:spLocks noGrp="1"/>
          </p:cNvSpPr>
          <p:nvPr>
            <p:ph type="title"/>
          </p:nvPr>
        </p:nvSpPr>
        <p:spPr/>
        <p:txBody>
          <a:bodyPr/>
          <a:lstStyle/>
          <a:p>
            <a:r>
              <a:rPr lang="en-US" dirty="0" smtClean="0"/>
              <a:t>Pig Script in Hadoop</a:t>
            </a:r>
            <a:endParaRPr lang="en-US" dirty="0"/>
          </a:p>
        </p:txBody>
      </p:sp>
      <p:sp>
        <p:nvSpPr>
          <p:cNvPr id="44" name="Rounded Rectangle 43"/>
          <p:cNvSpPr>
            <a:spLocks noChangeArrowheads="1"/>
          </p:cNvSpPr>
          <p:nvPr/>
        </p:nvSpPr>
        <p:spPr bwMode="auto">
          <a:xfrm>
            <a:off x="533400" y="1371600"/>
            <a:ext cx="3200400" cy="990600"/>
          </a:xfrm>
          <a:prstGeom prst="roundRect">
            <a:avLst>
              <a:gd name="adj" fmla="val 16667"/>
            </a:avLst>
          </a:prstGeom>
          <a:gradFill rotWithShape="1">
            <a:gsLst>
              <a:gs pos="0">
                <a:srgbClr val="9BC1FF">
                  <a:alpha val="20999"/>
                </a:srgbClr>
              </a:gs>
              <a:gs pos="100000">
                <a:srgbClr val="3F80CD">
                  <a:alpha val="20999"/>
                </a:srgbClr>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a:defRPr/>
            </a:pPr>
            <a:endParaRPr lang="en-US">
              <a:solidFill>
                <a:srgbClr val="FFFFFF"/>
              </a:solidFill>
              <a:latin typeface="Calibri" pitchFamily="34" charset="0"/>
            </a:endParaRPr>
          </a:p>
        </p:txBody>
      </p:sp>
      <p:sp>
        <p:nvSpPr>
          <p:cNvPr id="45" name="TextBox 44"/>
          <p:cNvSpPr txBox="1">
            <a:spLocks noChangeArrowheads="1"/>
          </p:cNvSpPr>
          <p:nvPr/>
        </p:nvSpPr>
        <p:spPr bwMode="auto">
          <a:xfrm>
            <a:off x="3048000" y="1304925"/>
            <a:ext cx="760144" cy="400110"/>
          </a:xfrm>
          <a:prstGeom prst="rect">
            <a:avLst/>
          </a:prstGeom>
          <a:noFill/>
          <a:ln w="9525">
            <a:noFill/>
            <a:miter lim="800000"/>
            <a:headEnd/>
            <a:tailEnd/>
          </a:ln>
        </p:spPr>
        <p:txBody>
          <a:bodyPr wrap="none">
            <a:spAutoFit/>
          </a:bodyPr>
          <a:lstStyle/>
          <a:p>
            <a:r>
              <a:rPr lang="en-US" sz="2000" dirty="0">
                <a:solidFill>
                  <a:schemeClr val="bg1"/>
                </a:solidFill>
                <a:latin typeface="Calibri" pitchFamily="34" charset="0"/>
              </a:rPr>
              <a:t>Map</a:t>
            </a:r>
            <a:r>
              <a:rPr lang="en-US" sz="2000" baseline="-25000" dirty="0">
                <a:solidFill>
                  <a:schemeClr val="bg1"/>
                </a:solidFill>
                <a:latin typeface="Calibri" pitchFamily="34" charset="0"/>
              </a:rPr>
              <a:t>1</a:t>
            </a:r>
            <a:endParaRPr lang="en-US" sz="2400" baseline="-25000" dirty="0">
              <a:solidFill>
                <a:schemeClr val="bg1"/>
              </a:solidFill>
              <a:latin typeface="Calibri" pitchFamily="34" charset="0"/>
            </a:endParaRPr>
          </a:p>
        </p:txBody>
      </p:sp>
      <p:sp>
        <p:nvSpPr>
          <p:cNvPr id="46" name="Rounded Rectangle 45"/>
          <p:cNvSpPr>
            <a:spLocks noChangeArrowheads="1"/>
          </p:cNvSpPr>
          <p:nvPr/>
        </p:nvSpPr>
        <p:spPr bwMode="auto">
          <a:xfrm>
            <a:off x="1371600" y="2476500"/>
            <a:ext cx="3657600" cy="1257300"/>
          </a:xfrm>
          <a:prstGeom prst="roundRect">
            <a:avLst>
              <a:gd name="adj" fmla="val 16667"/>
            </a:avLst>
          </a:prstGeom>
          <a:gradFill rotWithShape="1">
            <a:gsLst>
              <a:gs pos="0">
                <a:srgbClr val="9BC1FF">
                  <a:alpha val="20999"/>
                </a:srgbClr>
              </a:gs>
              <a:gs pos="100000">
                <a:srgbClr val="3F80CD">
                  <a:alpha val="20999"/>
                </a:srgbClr>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a:defRPr/>
            </a:pPr>
            <a:endParaRPr lang="en-US">
              <a:solidFill>
                <a:srgbClr val="FFFFFF"/>
              </a:solidFill>
              <a:latin typeface="Calibri" pitchFamily="34" charset="0"/>
            </a:endParaRPr>
          </a:p>
        </p:txBody>
      </p:sp>
      <p:sp>
        <p:nvSpPr>
          <p:cNvPr id="47" name="TextBox 46"/>
          <p:cNvSpPr txBox="1">
            <a:spLocks noChangeArrowheads="1"/>
          </p:cNvSpPr>
          <p:nvPr/>
        </p:nvSpPr>
        <p:spPr bwMode="auto">
          <a:xfrm>
            <a:off x="3962400" y="2419350"/>
            <a:ext cx="1150938" cy="400050"/>
          </a:xfrm>
          <a:prstGeom prst="rect">
            <a:avLst/>
          </a:prstGeom>
          <a:noFill/>
          <a:ln w="9525">
            <a:noFill/>
            <a:miter lim="800000"/>
            <a:headEnd/>
            <a:tailEnd/>
          </a:ln>
        </p:spPr>
        <p:txBody>
          <a:bodyPr>
            <a:spAutoFit/>
          </a:bodyPr>
          <a:lstStyle/>
          <a:p>
            <a:r>
              <a:rPr lang="en-US" sz="2000">
                <a:solidFill>
                  <a:schemeClr val="bg1"/>
                </a:solidFill>
                <a:latin typeface="Calibri" pitchFamily="34" charset="0"/>
              </a:rPr>
              <a:t>Reduce</a:t>
            </a:r>
            <a:r>
              <a:rPr lang="en-US" sz="2000" baseline="-25000">
                <a:solidFill>
                  <a:schemeClr val="bg1"/>
                </a:solidFill>
                <a:latin typeface="Calibri" pitchFamily="34" charset="0"/>
              </a:rPr>
              <a:t>1</a:t>
            </a:r>
          </a:p>
        </p:txBody>
      </p:sp>
      <p:sp>
        <p:nvSpPr>
          <p:cNvPr id="48" name="Rounded Rectangle 47"/>
          <p:cNvSpPr>
            <a:spLocks noChangeArrowheads="1"/>
          </p:cNvSpPr>
          <p:nvPr/>
        </p:nvSpPr>
        <p:spPr bwMode="auto">
          <a:xfrm>
            <a:off x="5332413" y="2590800"/>
            <a:ext cx="2897187" cy="1504950"/>
          </a:xfrm>
          <a:prstGeom prst="roundRect">
            <a:avLst>
              <a:gd name="adj" fmla="val 16667"/>
            </a:avLst>
          </a:prstGeom>
          <a:gradFill rotWithShape="1">
            <a:gsLst>
              <a:gs pos="0">
                <a:srgbClr val="FF9A99">
                  <a:alpha val="31000"/>
                </a:srgbClr>
              </a:gs>
              <a:gs pos="100000">
                <a:srgbClr val="D1403C">
                  <a:alpha val="31000"/>
                </a:srgbClr>
              </a:gs>
            </a:gsLst>
            <a:lin ang="5400000"/>
          </a:gradFill>
          <a:ln w="9525">
            <a:solidFill>
              <a:srgbClr val="BE4B48"/>
            </a:solidFill>
            <a:round/>
            <a:headEnd/>
            <a:tailEnd/>
          </a:ln>
          <a:effectLst>
            <a:outerShdw dist="23000" dir="5400000" rotWithShape="0">
              <a:srgbClr val="808080">
                <a:alpha val="34999"/>
              </a:srgbClr>
            </a:outerShdw>
          </a:effectLst>
        </p:spPr>
        <p:txBody>
          <a:bodyPr anchor="ctr"/>
          <a:lstStyle/>
          <a:p>
            <a:pPr algn="ctr">
              <a:defRPr/>
            </a:pPr>
            <a:endParaRPr lang="en-US">
              <a:solidFill>
                <a:srgbClr val="FFFFFF"/>
              </a:solidFill>
              <a:latin typeface="Calibri" pitchFamily="34" charset="0"/>
            </a:endParaRPr>
          </a:p>
        </p:txBody>
      </p:sp>
      <p:sp>
        <p:nvSpPr>
          <p:cNvPr id="49" name="TextBox 48"/>
          <p:cNvSpPr txBox="1">
            <a:spLocks noChangeArrowheads="1"/>
          </p:cNvSpPr>
          <p:nvPr/>
        </p:nvSpPr>
        <p:spPr bwMode="auto">
          <a:xfrm>
            <a:off x="7467600" y="2647950"/>
            <a:ext cx="885825" cy="400050"/>
          </a:xfrm>
          <a:prstGeom prst="rect">
            <a:avLst/>
          </a:prstGeom>
          <a:noFill/>
          <a:ln w="9525">
            <a:noFill/>
            <a:miter lim="800000"/>
            <a:headEnd/>
            <a:tailEnd/>
          </a:ln>
        </p:spPr>
        <p:txBody>
          <a:bodyPr>
            <a:spAutoFit/>
          </a:bodyPr>
          <a:lstStyle/>
          <a:p>
            <a:r>
              <a:rPr lang="en-US" sz="2000">
                <a:solidFill>
                  <a:schemeClr val="bg1"/>
                </a:solidFill>
                <a:latin typeface="Calibri" pitchFamily="34" charset="0"/>
              </a:rPr>
              <a:t>Map</a:t>
            </a:r>
            <a:r>
              <a:rPr lang="en-US" sz="2000" baseline="-25000">
                <a:solidFill>
                  <a:schemeClr val="bg1"/>
                </a:solidFill>
                <a:latin typeface="Calibri" pitchFamily="34" charset="0"/>
              </a:rPr>
              <a:t>2</a:t>
            </a:r>
          </a:p>
        </p:txBody>
      </p:sp>
      <p:sp>
        <p:nvSpPr>
          <p:cNvPr id="50" name="Rounded Rectangle 49"/>
          <p:cNvSpPr>
            <a:spLocks noChangeArrowheads="1"/>
          </p:cNvSpPr>
          <p:nvPr/>
        </p:nvSpPr>
        <p:spPr bwMode="auto">
          <a:xfrm>
            <a:off x="4000500" y="4267200"/>
            <a:ext cx="2819400" cy="265113"/>
          </a:xfrm>
          <a:prstGeom prst="roundRect">
            <a:avLst>
              <a:gd name="adj" fmla="val 16667"/>
            </a:avLst>
          </a:prstGeom>
          <a:gradFill rotWithShape="1">
            <a:gsLst>
              <a:gs pos="0">
                <a:srgbClr val="FF9A99">
                  <a:alpha val="31000"/>
                </a:srgbClr>
              </a:gs>
              <a:gs pos="100000">
                <a:srgbClr val="D1403C">
                  <a:alpha val="31000"/>
                </a:srgbClr>
              </a:gs>
            </a:gsLst>
            <a:lin ang="5400000"/>
          </a:gradFill>
          <a:ln w="9525">
            <a:solidFill>
              <a:srgbClr val="BE4B48"/>
            </a:solidFill>
            <a:round/>
            <a:headEnd/>
            <a:tailEnd/>
          </a:ln>
          <a:effectLst>
            <a:outerShdw dist="23000" dir="5400000" rotWithShape="0">
              <a:srgbClr val="808080">
                <a:alpha val="34999"/>
              </a:srgbClr>
            </a:outerShdw>
          </a:effectLst>
        </p:spPr>
        <p:txBody>
          <a:bodyPr anchor="ctr"/>
          <a:lstStyle/>
          <a:p>
            <a:pPr algn="ctr">
              <a:defRPr/>
            </a:pPr>
            <a:endParaRPr lang="en-US">
              <a:solidFill>
                <a:srgbClr val="FFFFFF"/>
              </a:solidFill>
              <a:latin typeface="Calibri" pitchFamily="34" charset="0"/>
            </a:endParaRPr>
          </a:p>
        </p:txBody>
      </p:sp>
      <p:sp>
        <p:nvSpPr>
          <p:cNvPr id="51" name="TextBox 50"/>
          <p:cNvSpPr txBox="1">
            <a:spLocks noChangeArrowheads="1"/>
          </p:cNvSpPr>
          <p:nvPr/>
        </p:nvSpPr>
        <p:spPr bwMode="auto">
          <a:xfrm>
            <a:off x="6858000" y="4171950"/>
            <a:ext cx="1327150" cy="400050"/>
          </a:xfrm>
          <a:prstGeom prst="rect">
            <a:avLst/>
          </a:prstGeom>
          <a:noFill/>
          <a:ln w="9525">
            <a:noFill/>
            <a:miter lim="800000"/>
            <a:headEnd/>
            <a:tailEnd/>
          </a:ln>
        </p:spPr>
        <p:txBody>
          <a:bodyPr>
            <a:spAutoFit/>
          </a:bodyPr>
          <a:lstStyle/>
          <a:p>
            <a:r>
              <a:rPr lang="en-US" sz="2000">
                <a:solidFill>
                  <a:schemeClr val="bg1"/>
                </a:solidFill>
                <a:latin typeface="Calibri" pitchFamily="34" charset="0"/>
              </a:rPr>
              <a:t>Reduce</a:t>
            </a:r>
            <a:r>
              <a:rPr lang="en-US" sz="2000" baseline="-25000">
                <a:solidFill>
                  <a:schemeClr val="bg1"/>
                </a:solidFill>
                <a:latin typeface="Calibri" pitchFamily="34" charset="0"/>
              </a:rPr>
              <a:t>2</a:t>
            </a:r>
          </a:p>
        </p:txBody>
      </p:sp>
      <p:sp>
        <p:nvSpPr>
          <p:cNvPr id="52" name="Rounded Rectangle 51"/>
          <p:cNvSpPr>
            <a:spLocks noChangeArrowheads="1"/>
          </p:cNvSpPr>
          <p:nvPr/>
        </p:nvSpPr>
        <p:spPr bwMode="auto">
          <a:xfrm>
            <a:off x="4000500" y="4687888"/>
            <a:ext cx="2819400" cy="265112"/>
          </a:xfrm>
          <a:prstGeom prst="roundRect">
            <a:avLst>
              <a:gd name="adj" fmla="val 16667"/>
            </a:avLst>
          </a:prstGeom>
          <a:gradFill rotWithShape="1">
            <a:gsLst>
              <a:gs pos="0">
                <a:srgbClr val="DCFFA0">
                  <a:alpha val="23999"/>
                </a:srgbClr>
              </a:gs>
              <a:gs pos="100000">
                <a:srgbClr val="A0CA4A">
                  <a:alpha val="23999"/>
                </a:srgbClr>
              </a:gs>
            </a:gsLst>
            <a:lin ang="5400000"/>
          </a:gradFill>
          <a:ln w="9525">
            <a:solidFill>
              <a:srgbClr val="98B954"/>
            </a:solidFill>
            <a:round/>
            <a:headEnd/>
            <a:tailEnd/>
          </a:ln>
          <a:effectLst>
            <a:outerShdw dist="23000" dir="5400000" rotWithShape="0">
              <a:srgbClr val="808080">
                <a:alpha val="34999"/>
              </a:srgbClr>
            </a:outerShdw>
          </a:effectLst>
        </p:spPr>
        <p:txBody>
          <a:bodyPr anchor="ctr"/>
          <a:lstStyle/>
          <a:p>
            <a:pPr algn="ctr">
              <a:defRPr/>
            </a:pPr>
            <a:endParaRPr lang="en-US">
              <a:solidFill>
                <a:srgbClr val="FFFFFF"/>
              </a:solidFill>
              <a:latin typeface="Calibri" pitchFamily="34" charset="0"/>
            </a:endParaRPr>
          </a:p>
        </p:txBody>
      </p:sp>
      <p:sp>
        <p:nvSpPr>
          <p:cNvPr id="53" name="TextBox 52"/>
          <p:cNvSpPr txBox="1">
            <a:spLocks noChangeArrowheads="1"/>
          </p:cNvSpPr>
          <p:nvPr/>
        </p:nvSpPr>
        <p:spPr bwMode="auto">
          <a:xfrm>
            <a:off x="6886575" y="4572000"/>
            <a:ext cx="885825" cy="400050"/>
          </a:xfrm>
          <a:prstGeom prst="rect">
            <a:avLst/>
          </a:prstGeom>
          <a:noFill/>
          <a:ln w="9525">
            <a:noFill/>
            <a:miter lim="800000"/>
            <a:headEnd/>
            <a:tailEnd/>
          </a:ln>
        </p:spPr>
        <p:txBody>
          <a:bodyPr>
            <a:spAutoFit/>
          </a:bodyPr>
          <a:lstStyle/>
          <a:p>
            <a:r>
              <a:rPr lang="en-US" sz="2000">
                <a:solidFill>
                  <a:schemeClr val="bg1"/>
                </a:solidFill>
                <a:latin typeface="Calibri" pitchFamily="34" charset="0"/>
              </a:rPr>
              <a:t>Map</a:t>
            </a:r>
            <a:r>
              <a:rPr lang="en-US" sz="2000" baseline="-25000">
                <a:solidFill>
                  <a:schemeClr val="bg1"/>
                </a:solidFill>
                <a:latin typeface="Calibri" pitchFamily="34" charset="0"/>
              </a:rPr>
              <a:t>3</a:t>
            </a:r>
            <a:endParaRPr lang="en-US" sz="2800" baseline="-25000">
              <a:solidFill>
                <a:schemeClr val="bg1"/>
              </a:solidFill>
              <a:latin typeface="Calibri" pitchFamily="34" charset="0"/>
            </a:endParaRPr>
          </a:p>
        </p:txBody>
      </p:sp>
      <p:sp>
        <p:nvSpPr>
          <p:cNvPr id="54" name="Rounded Rectangle 53"/>
          <p:cNvSpPr>
            <a:spLocks noChangeArrowheads="1"/>
          </p:cNvSpPr>
          <p:nvPr/>
        </p:nvSpPr>
        <p:spPr bwMode="auto">
          <a:xfrm>
            <a:off x="3962400" y="5078413"/>
            <a:ext cx="2819400" cy="1169987"/>
          </a:xfrm>
          <a:prstGeom prst="roundRect">
            <a:avLst>
              <a:gd name="adj" fmla="val 16667"/>
            </a:avLst>
          </a:prstGeom>
          <a:gradFill rotWithShape="1">
            <a:gsLst>
              <a:gs pos="0">
                <a:srgbClr val="DCFFA0">
                  <a:alpha val="23999"/>
                </a:srgbClr>
              </a:gs>
              <a:gs pos="100000">
                <a:srgbClr val="A0CA4A">
                  <a:alpha val="23999"/>
                </a:srgbClr>
              </a:gs>
            </a:gsLst>
            <a:lin ang="5400000"/>
          </a:gradFill>
          <a:ln w="9525">
            <a:solidFill>
              <a:srgbClr val="98B954"/>
            </a:solidFill>
            <a:round/>
            <a:headEnd/>
            <a:tailEnd/>
          </a:ln>
          <a:effectLst>
            <a:outerShdw dist="23000" dir="5400000" rotWithShape="0">
              <a:srgbClr val="808080">
                <a:alpha val="34999"/>
              </a:srgbClr>
            </a:outerShdw>
          </a:effectLst>
        </p:spPr>
        <p:txBody>
          <a:bodyPr anchor="ctr"/>
          <a:lstStyle/>
          <a:p>
            <a:pPr algn="ctr">
              <a:defRPr/>
            </a:pPr>
            <a:endParaRPr lang="en-US">
              <a:solidFill>
                <a:srgbClr val="FFFFFF"/>
              </a:solidFill>
              <a:latin typeface="Calibri" pitchFamily="34" charset="0"/>
            </a:endParaRPr>
          </a:p>
        </p:txBody>
      </p:sp>
      <p:sp>
        <p:nvSpPr>
          <p:cNvPr id="55" name="TextBox 54"/>
          <p:cNvSpPr txBox="1">
            <a:spLocks noChangeArrowheads="1"/>
          </p:cNvSpPr>
          <p:nvPr/>
        </p:nvSpPr>
        <p:spPr bwMode="auto">
          <a:xfrm>
            <a:off x="6934200" y="5343525"/>
            <a:ext cx="1174750" cy="400050"/>
          </a:xfrm>
          <a:prstGeom prst="rect">
            <a:avLst/>
          </a:prstGeom>
          <a:noFill/>
          <a:ln w="9525">
            <a:noFill/>
            <a:miter lim="800000"/>
            <a:headEnd/>
            <a:tailEnd/>
          </a:ln>
        </p:spPr>
        <p:txBody>
          <a:bodyPr>
            <a:spAutoFit/>
          </a:bodyPr>
          <a:lstStyle/>
          <a:p>
            <a:r>
              <a:rPr lang="en-US" sz="2000">
                <a:solidFill>
                  <a:schemeClr val="bg1"/>
                </a:solidFill>
                <a:latin typeface="Calibri" pitchFamily="34" charset="0"/>
              </a:rPr>
              <a:t>Reduce</a:t>
            </a:r>
            <a:r>
              <a:rPr lang="en-US" sz="2000" baseline="-25000">
                <a:solidFill>
                  <a:schemeClr val="bg1"/>
                </a:solidFill>
                <a:latin typeface="Calibri" pitchFamily="34" charset="0"/>
              </a:rPr>
              <a:t>3</a:t>
            </a:r>
          </a:p>
        </p:txBody>
      </p:sp>
      <p:sp>
        <p:nvSpPr>
          <p:cNvPr id="56"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Tree>
    <p:extLst>
      <p:ext uri="{BB962C8B-B14F-4D97-AF65-F5344CB8AC3E}">
        <p14:creationId xmlns:p14="http://schemas.microsoft.com/office/powerpoint/2010/main" val="266254855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p:bldP spid="46" grpId="0" animBg="1"/>
      <p:bldP spid="47" grpId="0"/>
      <p:bldP spid="48" grpId="0" animBg="1"/>
      <p:bldP spid="49" grpId="0"/>
      <p:bldP spid="50" grpId="0" animBg="1"/>
      <p:bldP spid="51" grpId="0"/>
      <p:bldP spid="52" grpId="0" animBg="1"/>
      <p:bldP spid="53" grpId="0"/>
      <p:bldP spid="54" grpId="0" animBg="1"/>
      <p:bldP spid="55"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Basics</a:t>
            </a:r>
            <a:endParaRPr lang="en-US" dirty="0"/>
          </a:p>
        </p:txBody>
      </p:sp>
      <p:sp>
        <p:nvSpPr>
          <p:cNvPr id="3" name="Content Placeholder 2"/>
          <p:cNvSpPr>
            <a:spLocks noGrp="1"/>
          </p:cNvSpPr>
          <p:nvPr>
            <p:ph idx="1"/>
          </p:nvPr>
        </p:nvSpPr>
        <p:spPr/>
        <p:txBody>
          <a:bodyPr/>
          <a:lstStyle/>
          <a:p>
            <a:r>
              <a:rPr lang="en-US" dirty="0" smtClean="0"/>
              <a:t>Sequence of statements manipulating relations (aliases)</a:t>
            </a:r>
          </a:p>
          <a:p>
            <a:r>
              <a:rPr lang="en-US" dirty="0" smtClean="0"/>
              <a:t>Data model</a:t>
            </a:r>
          </a:p>
          <a:p>
            <a:pPr lvl="1"/>
            <a:r>
              <a:rPr lang="en-US" dirty="0" smtClean="0"/>
              <a:t>atoms</a:t>
            </a:r>
          </a:p>
          <a:p>
            <a:pPr lvl="1"/>
            <a:r>
              <a:rPr lang="en-US" dirty="0" smtClean="0"/>
              <a:t>tuples</a:t>
            </a:r>
          </a:p>
          <a:p>
            <a:pPr lvl="1"/>
            <a:r>
              <a:rPr lang="en-US" dirty="0" smtClean="0"/>
              <a:t>bags</a:t>
            </a:r>
          </a:p>
          <a:p>
            <a:pPr lvl="1"/>
            <a:r>
              <a:rPr lang="en-US" dirty="0" smtClean="0"/>
              <a:t>maps</a:t>
            </a:r>
          </a:p>
          <a:p>
            <a:pPr lvl="1"/>
            <a:r>
              <a:rPr lang="en-US" dirty="0" err="1" smtClean="0"/>
              <a:t>json</a:t>
            </a:r>
            <a:endParaRPr lang="en-US" dirty="0" smtClean="0"/>
          </a:p>
        </p:txBody>
      </p:sp>
    </p:spTree>
    <p:extLst>
      <p:ext uri="{BB962C8B-B14F-4D97-AF65-F5344CB8AC3E}">
        <p14:creationId xmlns:p14="http://schemas.microsoft.com/office/powerpoint/2010/main" val="298337058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Common Operations</a:t>
            </a:r>
            <a:endParaRPr lang="en-US" dirty="0"/>
          </a:p>
        </p:txBody>
      </p:sp>
      <p:sp>
        <p:nvSpPr>
          <p:cNvPr id="3" name="Content Placeholder 2"/>
          <p:cNvSpPr>
            <a:spLocks noGrp="1"/>
          </p:cNvSpPr>
          <p:nvPr>
            <p:ph idx="1"/>
          </p:nvPr>
        </p:nvSpPr>
        <p:spPr/>
        <p:txBody>
          <a:bodyPr/>
          <a:lstStyle/>
          <a:p>
            <a:r>
              <a:rPr lang="en-US" dirty="0" smtClean="0"/>
              <a:t>LOAD: load data</a:t>
            </a:r>
          </a:p>
          <a:p>
            <a:r>
              <a:rPr lang="en-US" dirty="0" smtClean="0"/>
              <a:t>FOREACH … GENERATE: per tuple processing</a:t>
            </a:r>
          </a:p>
          <a:p>
            <a:r>
              <a:rPr lang="en-US" dirty="0" smtClean="0"/>
              <a:t>FILTER: discard unwanted tuples</a:t>
            </a:r>
          </a:p>
          <a:p>
            <a:r>
              <a:rPr lang="en-US" dirty="0" smtClean="0"/>
              <a:t>GROUP/COGROUP: group tuples</a:t>
            </a:r>
          </a:p>
          <a:p>
            <a:r>
              <a:rPr lang="en-US" dirty="0" smtClean="0"/>
              <a:t>JOIN: relational join</a:t>
            </a:r>
          </a:p>
        </p:txBody>
      </p:sp>
    </p:spTree>
    <p:extLst>
      <p:ext uri="{BB962C8B-B14F-4D97-AF65-F5344CB8AC3E}">
        <p14:creationId xmlns:p14="http://schemas.microsoft.com/office/powerpoint/2010/main" val="68084465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a:t>
            </a:r>
            <a:r>
              <a:rPr lang="en-US" dirty="0" err="1" smtClean="0"/>
              <a:t>GROUPing</a:t>
            </a:r>
            <a:endParaRPr lang="en-US" dirty="0"/>
          </a:p>
        </p:txBody>
      </p:sp>
      <p:sp>
        <p:nvSpPr>
          <p:cNvPr id="4" name="TextBox 3"/>
          <p:cNvSpPr txBox="1"/>
          <p:nvPr/>
        </p:nvSpPr>
        <p:spPr>
          <a:xfrm>
            <a:off x="1219200" y="1752600"/>
            <a:ext cx="1676400" cy="1569660"/>
          </a:xfrm>
          <a:prstGeom prst="rect">
            <a:avLst/>
          </a:prstGeom>
          <a:noFill/>
          <a:ln>
            <a:noFill/>
          </a:ln>
        </p:spPr>
        <p:txBody>
          <a:bodyPr wrap="square" rtlCol="0">
            <a:spAutoFit/>
          </a:bodyPr>
          <a:lstStyle/>
          <a:p>
            <a:r>
              <a:rPr lang="en-US" b="0" dirty="0">
                <a:solidFill>
                  <a:schemeClr val="bg1"/>
                </a:solidFill>
                <a:latin typeface="Andale Mono"/>
                <a:cs typeface="Andale Mono"/>
              </a:rPr>
              <a:t>(1, 2, 3)</a:t>
            </a:r>
          </a:p>
          <a:p>
            <a:r>
              <a:rPr lang="en-US" b="0" dirty="0">
                <a:solidFill>
                  <a:schemeClr val="bg1"/>
                </a:solidFill>
                <a:latin typeface="Andale Mono"/>
                <a:cs typeface="Andale Mono"/>
              </a:rPr>
              <a:t>(4, 2, 1)</a:t>
            </a:r>
          </a:p>
          <a:p>
            <a:r>
              <a:rPr lang="en-US" b="0" dirty="0">
                <a:solidFill>
                  <a:schemeClr val="bg1"/>
                </a:solidFill>
                <a:latin typeface="Andale Mono"/>
                <a:cs typeface="Andale Mono"/>
              </a:rPr>
              <a:t>(8, 3, 4)</a:t>
            </a:r>
          </a:p>
          <a:p>
            <a:r>
              <a:rPr lang="en-US" b="0" dirty="0">
                <a:solidFill>
                  <a:schemeClr val="bg1"/>
                </a:solidFill>
                <a:latin typeface="Andale Mono"/>
                <a:cs typeface="Andale Mono"/>
              </a:rPr>
              <a:t>(4, 3, 3)</a:t>
            </a:r>
          </a:p>
          <a:p>
            <a:r>
              <a:rPr lang="en-US" b="0" dirty="0">
                <a:solidFill>
                  <a:schemeClr val="bg1"/>
                </a:solidFill>
                <a:latin typeface="Andale Mono"/>
                <a:cs typeface="Andale Mono"/>
              </a:rPr>
              <a:t>(7, 2, 5)</a:t>
            </a:r>
          </a:p>
          <a:p>
            <a:r>
              <a:rPr lang="en-US" b="0" dirty="0">
                <a:solidFill>
                  <a:schemeClr val="bg1"/>
                </a:solidFill>
                <a:latin typeface="Andale Mono"/>
                <a:cs typeface="Andale Mono"/>
              </a:rPr>
              <a:t>(8, 4, 3)</a:t>
            </a:r>
          </a:p>
        </p:txBody>
      </p:sp>
      <p:sp>
        <p:nvSpPr>
          <p:cNvPr id="5" name="TextBox 4"/>
          <p:cNvSpPr txBox="1"/>
          <p:nvPr/>
        </p:nvSpPr>
        <p:spPr>
          <a:xfrm>
            <a:off x="838200" y="1295400"/>
            <a:ext cx="7391400" cy="338554"/>
          </a:xfrm>
          <a:prstGeom prst="rect">
            <a:avLst/>
          </a:prstGeom>
          <a:noFill/>
          <a:ln>
            <a:noFill/>
          </a:ln>
        </p:spPr>
        <p:txBody>
          <a:bodyPr wrap="square" rtlCol="0">
            <a:spAutoFit/>
          </a:bodyPr>
          <a:lstStyle/>
          <a:p>
            <a:r>
              <a:rPr lang="en-US" b="0" dirty="0">
                <a:solidFill>
                  <a:schemeClr val="bg1"/>
                </a:solidFill>
                <a:latin typeface="Andale Mono"/>
                <a:cs typeface="Andale Mono"/>
              </a:rPr>
              <a:t>A = LOAD '</a:t>
            </a:r>
            <a:r>
              <a:rPr lang="en-US" b="0" dirty="0" err="1" smtClean="0">
                <a:solidFill>
                  <a:schemeClr val="bg1"/>
                </a:solidFill>
                <a:latin typeface="Andale Mono"/>
                <a:cs typeface="Andale Mono"/>
              </a:rPr>
              <a:t>myfile.txt</a:t>
            </a:r>
            <a:r>
              <a:rPr lang="en-US" b="0" dirty="0" smtClean="0">
                <a:solidFill>
                  <a:schemeClr val="bg1"/>
                </a:solidFill>
                <a:latin typeface="Andale Mono"/>
                <a:cs typeface="Andale Mono"/>
              </a:rPr>
              <a:t>’ AS </a:t>
            </a:r>
            <a:r>
              <a:rPr lang="en-US" b="0" dirty="0">
                <a:solidFill>
                  <a:schemeClr val="bg1"/>
                </a:solidFill>
                <a:latin typeface="Andale Mono"/>
                <a:cs typeface="Andale Mono"/>
              </a:rPr>
              <a:t>(</a:t>
            </a:r>
            <a:r>
              <a:rPr lang="en-US" b="0" dirty="0" smtClean="0">
                <a:solidFill>
                  <a:schemeClr val="bg1"/>
                </a:solidFill>
                <a:latin typeface="Andale Mono"/>
                <a:cs typeface="Andale Mono"/>
              </a:rPr>
              <a:t>f1: </a:t>
            </a:r>
            <a:r>
              <a:rPr lang="en-US" b="0" dirty="0" err="1" smtClean="0">
                <a:solidFill>
                  <a:schemeClr val="bg1"/>
                </a:solidFill>
                <a:latin typeface="Andale Mono"/>
                <a:cs typeface="Andale Mono"/>
              </a:rPr>
              <a:t>int</a:t>
            </a:r>
            <a:r>
              <a:rPr lang="en-US" b="0" dirty="0" smtClean="0">
                <a:solidFill>
                  <a:schemeClr val="bg1"/>
                </a:solidFill>
                <a:latin typeface="Andale Mono"/>
                <a:cs typeface="Andale Mono"/>
              </a:rPr>
              <a:t>, f2: </a:t>
            </a:r>
            <a:r>
              <a:rPr lang="en-US" b="0" dirty="0" err="1" smtClean="0">
                <a:solidFill>
                  <a:schemeClr val="bg1"/>
                </a:solidFill>
                <a:latin typeface="Andale Mono"/>
                <a:cs typeface="Andale Mono"/>
              </a:rPr>
              <a:t>int</a:t>
            </a:r>
            <a:r>
              <a:rPr lang="en-US" b="0" dirty="0" smtClean="0">
                <a:solidFill>
                  <a:schemeClr val="bg1"/>
                </a:solidFill>
                <a:latin typeface="Andale Mono"/>
                <a:cs typeface="Andale Mono"/>
              </a:rPr>
              <a:t>, f3: </a:t>
            </a:r>
            <a:r>
              <a:rPr lang="en-US" b="0" dirty="0" err="1" smtClean="0">
                <a:solidFill>
                  <a:schemeClr val="bg1"/>
                </a:solidFill>
                <a:latin typeface="Andale Mono"/>
                <a:cs typeface="Andale Mono"/>
              </a:rPr>
              <a:t>int</a:t>
            </a:r>
            <a:r>
              <a:rPr lang="en-US" b="0" dirty="0" smtClean="0">
                <a:solidFill>
                  <a:schemeClr val="bg1"/>
                </a:solidFill>
                <a:latin typeface="Andale Mono"/>
                <a:cs typeface="Andale Mono"/>
              </a:rPr>
              <a:t>)</a:t>
            </a:r>
            <a:r>
              <a:rPr lang="en-US" b="0" dirty="0">
                <a:solidFill>
                  <a:schemeClr val="bg1"/>
                </a:solidFill>
                <a:latin typeface="Andale Mono"/>
                <a:cs typeface="Andale Mono"/>
              </a:rPr>
              <a:t>;</a:t>
            </a:r>
          </a:p>
        </p:txBody>
      </p:sp>
      <p:sp>
        <p:nvSpPr>
          <p:cNvPr id="6" name="TextBox 5"/>
          <p:cNvSpPr txBox="1"/>
          <p:nvPr/>
        </p:nvSpPr>
        <p:spPr>
          <a:xfrm>
            <a:off x="838200" y="4038600"/>
            <a:ext cx="7391400" cy="338554"/>
          </a:xfrm>
          <a:prstGeom prst="rect">
            <a:avLst/>
          </a:prstGeom>
          <a:noFill/>
          <a:ln>
            <a:noFill/>
          </a:ln>
        </p:spPr>
        <p:txBody>
          <a:bodyPr wrap="square" rtlCol="0">
            <a:spAutoFit/>
          </a:bodyPr>
          <a:lstStyle/>
          <a:p>
            <a:r>
              <a:rPr lang="en-US" b="0" dirty="0">
                <a:solidFill>
                  <a:schemeClr val="bg1"/>
                </a:solidFill>
                <a:latin typeface="Andale Mono"/>
                <a:cs typeface="Andale Mono"/>
              </a:rPr>
              <a:t>X = GROUP A BY f1;</a:t>
            </a:r>
          </a:p>
        </p:txBody>
      </p:sp>
      <p:sp>
        <p:nvSpPr>
          <p:cNvPr id="7" name="TextBox 6"/>
          <p:cNvSpPr txBox="1"/>
          <p:nvPr/>
        </p:nvSpPr>
        <p:spPr>
          <a:xfrm>
            <a:off x="1219200" y="4572000"/>
            <a:ext cx="6248400" cy="1077218"/>
          </a:xfrm>
          <a:prstGeom prst="rect">
            <a:avLst/>
          </a:prstGeom>
          <a:noFill/>
          <a:ln>
            <a:noFill/>
          </a:ln>
        </p:spPr>
        <p:txBody>
          <a:bodyPr wrap="square" rtlCol="0">
            <a:spAutoFit/>
          </a:bodyPr>
          <a:lstStyle/>
          <a:p>
            <a:r>
              <a:rPr lang="en-US" b="0" dirty="0">
                <a:solidFill>
                  <a:schemeClr val="bg1"/>
                </a:solidFill>
                <a:latin typeface="Andale Mono"/>
                <a:cs typeface="Andale Mono"/>
              </a:rPr>
              <a:t>(1, {(1, 2, 3)})</a:t>
            </a:r>
          </a:p>
          <a:p>
            <a:r>
              <a:rPr lang="en-US" b="0" dirty="0">
                <a:solidFill>
                  <a:schemeClr val="bg1"/>
                </a:solidFill>
                <a:latin typeface="Andale Mono"/>
                <a:cs typeface="Andale Mono"/>
              </a:rPr>
              <a:t>(4, {(4, 2, 1), (4, 3, 3)})</a:t>
            </a:r>
          </a:p>
          <a:p>
            <a:r>
              <a:rPr lang="en-US" b="0" dirty="0">
                <a:solidFill>
                  <a:schemeClr val="bg1"/>
                </a:solidFill>
                <a:latin typeface="Andale Mono"/>
                <a:cs typeface="Andale Mono"/>
              </a:rPr>
              <a:t>(7, {(7, 2, 5)})</a:t>
            </a:r>
          </a:p>
          <a:p>
            <a:r>
              <a:rPr lang="en-US" b="0" dirty="0">
                <a:solidFill>
                  <a:schemeClr val="bg1"/>
                </a:solidFill>
                <a:latin typeface="Andale Mono"/>
                <a:cs typeface="Andale Mono"/>
              </a:rPr>
              <a:t>(8, {(8, 3, 4), </a:t>
            </a:r>
            <a:r>
              <a:rPr lang="en-US" b="0" dirty="0" smtClean="0">
                <a:solidFill>
                  <a:schemeClr val="bg1"/>
                </a:solidFill>
                <a:latin typeface="Andale Mono"/>
                <a:cs typeface="Andale Mono"/>
              </a:rPr>
              <a:t>(8</a:t>
            </a:r>
            <a:r>
              <a:rPr lang="en-US" b="0" dirty="0">
                <a:solidFill>
                  <a:schemeClr val="bg1"/>
                </a:solidFill>
                <a:latin typeface="Andale Mono"/>
                <a:cs typeface="Andale Mono"/>
              </a:rPr>
              <a:t>, 4, 3)})</a:t>
            </a:r>
          </a:p>
        </p:txBody>
      </p:sp>
    </p:spTree>
    <p:extLst>
      <p:ext uri="{BB962C8B-B14F-4D97-AF65-F5344CB8AC3E}">
        <p14:creationId xmlns:p14="http://schemas.microsoft.com/office/powerpoint/2010/main" val="301078452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Agenda</a:t>
            </a:r>
            <a:endParaRPr lang="en-US" dirty="0"/>
          </a:p>
        </p:txBody>
      </p:sp>
      <p:sp>
        <p:nvSpPr>
          <p:cNvPr id="3" name="Content Placeholder 2"/>
          <p:cNvSpPr>
            <a:spLocks noGrp="1"/>
          </p:cNvSpPr>
          <p:nvPr>
            <p:ph idx="1"/>
          </p:nvPr>
        </p:nvSpPr>
        <p:spPr/>
        <p:txBody>
          <a:bodyPr/>
          <a:lstStyle/>
          <a:p>
            <a:r>
              <a:rPr lang="en-US" dirty="0" smtClean="0"/>
              <a:t>What’s beyond MapReduce?</a:t>
            </a:r>
          </a:p>
          <a:p>
            <a:pPr lvl="1"/>
            <a:r>
              <a:rPr lang="en-US" dirty="0" smtClean="0"/>
              <a:t>SQL on Hadoop</a:t>
            </a:r>
          </a:p>
          <a:p>
            <a:pPr lvl="1"/>
            <a:r>
              <a:rPr lang="en-US" dirty="0" smtClean="0"/>
              <a:t>Dataflow languages</a:t>
            </a:r>
          </a:p>
          <a:p>
            <a:r>
              <a:rPr lang="en-US" dirty="0" smtClean="0"/>
              <a:t>Past and present developments</a:t>
            </a:r>
          </a:p>
        </p:txBody>
      </p:sp>
    </p:spTree>
    <p:extLst>
      <p:ext uri="{BB962C8B-B14F-4D97-AF65-F5344CB8AC3E}">
        <p14:creationId xmlns:p14="http://schemas.microsoft.com/office/powerpoint/2010/main" val="412479269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a:t>
            </a:r>
            <a:r>
              <a:rPr lang="en-US" dirty="0" err="1" smtClean="0"/>
              <a:t>COGROUPing</a:t>
            </a:r>
            <a:endParaRPr lang="en-US" dirty="0"/>
          </a:p>
        </p:txBody>
      </p:sp>
      <p:sp>
        <p:nvSpPr>
          <p:cNvPr id="4" name="TextBox 3"/>
          <p:cNvSpPr txBox="1"/>
          <p:nvPr/>
        </p:nvSpPr>
        <p:spPr>
          <a:xfrm>
            <a:off x="1219200" y="1295400"/>
            <a:ext cx="1676400" cy="1815882"/>
          </a:xfrm>
          <a:prstGeom prst="rect">
            <a:avLst/>
          </a:prstGeom>
          <a:noFill/>
          <a:ln>
            <a:noFill/>
          </a:ln>
        </p:spPr>
        <p:txBody>
          <a:bodyPr wrap="square" rtlCol="0">
            <a:spAutoFit/>
          </a:bodyPr>
          <a:lstStyle/>
          <a:p>
            <a:r>
              <a:rPr lang="en-US" b="0" dirty="0" smtClean="0">
                <a:solidFill>
                  <a:schemeClr val="bg1"/>
                </a:solidFill>
                <a:latin typeface="Andale Mono"/>
                <a:cs typeface="Andale Mono"/>
              </a:rPr>
              <a:t>A:</a:t>
            </a:r>
          </a:p>
          <a:p>
            <a:r>
              <a:rPr lang="en-US" b="0" dirty="0" smtClean="0">
                <a:solidFill>
                  <a:schemeClr val="bg1"/>
                </a:solidFill>
                <a:latin typeface="Andale Mono"/>
                <a:cs typeface="Andale Mono"/>
              </a:rPr>
              <a:t>(</a:t>
            </a:r>
            <a:r>
              <a:rPr lang="en-US" b="0" dirty="0">
                <a:solidFill>
                  <a:schemeClr val="bg1"/>
                </a:solidFill>
                <a:latin typeface="Andale Mono"/>
                <a:cs typeface="Andale Mono"/>
              </a:rPr>
              <a:t>1, 2, 3)</a:t>
            </a:r>
          </a:p>
          <a:p>
            <a:r>
              <a:rPr lang="en-US" b="0" dirty="0">
                <a:solidFill>
                  <a:schemeClr val="bg1"/>
                </a:solidFill>
                <a:latin typeface="Andale Mono"/>
                <a:cs typeface="Andale Mono"/>
              </a:rPr>
              <a:t>(4, 2, 1)</a:t>
            </a:r>
          </a:p>
          <a:p>
            <a:r>
              <a:rPr lang="en-US" b="0" dirty="0">
                <a:solidFill>
                  <a:schemeClr val="bg1"/>
                </a:solidFill>
                <a:latin typeface="Andale Mono"/>
                <a:cs typeface="Andale Mono"/>
              </a:rPr>
              <a:t>(8, 3, 4)</a:t>
            </a:r>
          </a:p>
          <a:p>
            <a:r>
              <a:rPr lang="en-US" b="0" dirty="0">
                <a:solidFill>
                  <a:schemeClr val="bg1"/>
                </a:solidFill>
                <a:latin typeface="Andale Mono"/>
                <a:cs typeface="Andale Mono"/>
              </a:rPr>
              <a:t>(4, 3, 3)</a:t>
            </a:r>
          </a:p>
          <a:p>
            <a:r>
              <a:rPr lang="en-US" b="0" dirty="0">
                <a:solidFill>
                  <a:schemeClr val="bg1"/>
                </a:solidFill>
                <a:latin typeface="Andale Mono"/>
                <a:cs typeface="Andale Mono"/>
              </a:rPr>
              <a:t>(7, 2, 5)</a:t>
            </a:r>
          </a:p>
          <a:p>
            <a:r>
              <a:rPr lang="en-US" b="0" dirty="0">
                <a:solidFill>
                  <a:schemeClr val="bg1"/>
                </a:solidFill>
                <a:latin typeface="Andale Mono"/>
                <a:cs typeface="Andale Mono"/>
              </a:rPr>
              <a:t>(8, 4, 3)</a:t>
            </a:r>
          </a:p>
        </p:txBody>
      </p:sp>
      <p:sp>
        <p:nvSpPr>
          <p:cNvPr id="5" name="TextBox 4"/>
          <p:cNvSpPr txBox="1"/>
          <p:nvPr/>
        </p:nvSpPr>
        <p:spPr>
          <a:xfrm>
            <a:off x="5029200" y="1295400"/>
            <a:ext cx="1981200" cy="2062103"/>
          </a:xfrm>
          <a:prstGeom prst="rect">
            <a:avLst/>
          </a:prstGeom>
          <a:noFill/>
          <a:ln>
            <a:noFill/>
          </a:ln>
        </p:spPr>
        <p:txBody>
          <a:bodyPr wrap="square" rtlCol="0">
            <a:spAutoFit/>
          </a:bodyPr>
          <a:lstStyle/>
          <a:p>
            <a:r>
              <a:rPr lang="en-US" b="0" dirty="0" smtClean="0">
                <a:solidFill>
                  <a:schemeClr val="bg1"/>
                </a:solidFill>
                <a:latin typeface="Andale Mono"/>
                <a:cs typeface="Andale Mono"/>
              </a:rPr>
              <a:t>B:</a:t>
            </a:r>
          </a:p>
          <a:p>
            <a:r>
              <a:rPr lang="en-US" b="0" dirty="0" smtClean="0">
                <a:solidFill>
                  <a:schemeClr val="bg1"/>
                </a:solidFill>
                <a:latin typeface="Andale Mono"/>
                <a:cs typeface="Andale Mono"/>
              </a:rPr>
              <a:t>(</a:t>
            </a:r>
            <a:r>
              <a:rPr lang="en-US" b="0" dirty="0">
                <a:solidFill>
                  <a:schemeClr val="bg1"/>
                </a:solidFill>
                <a:latin typeface="Andale Mono"/>
                <a:cs typeface="Andale Mono"/>
              </a:rPr>
              <a:t>2, 4)</a:t>
            </a:r>
          </a:p>
          <a:p>
            <a:r>
              <a:rPr lang="en-US" b="0" dirty="0">
                <a:solidFill>
                  <a:schemeClr val="bg1"/>
                </a:solidFill>
                <a:latin typeface="Andale Mono"/>
                <a:cs typeface="Andale Mono"/>
              </a:rPr>
              <a:t>(8, 9)</a:t>
            </a:r>
          </a:p>
          <a:p>
            <a:r>
              <a:rPr lang="en-US" b="0" dirty="0">
                <a:solidFill>
                  <a:schemeClr val="bg1"/>
                </a:solidFill>
                <a:latin typeface="Andale Mono"/>
                <a:cs typeface="Andale Mono"/>
              </a:rPr>
              <a:t>(1, 3)</a:t>
            </a:r>
          </a:p>
          <a:p>
            <a:r>
              <a:rPr lang="en-US" b="0" dirty="0">
                <a:solidFill>
                  <a:schemeClr val="bg1"/>
                </a:solidFill>
                <a:latin typeface="Andale Mono"/>
                <a:cs typeface="Andale Mono"/>
              </a:rPr>
              <a:t>(2, 7)</a:t>
            </a:r>
          </a:p>
          <a:p>
            <a:r>
              <a:rPr lang="en-US" b="0" dirty="0">
                <a:solidFill>
                  <a:schemeClr val="bg1"/>
                </a:solidFill>
                <a:latin typeface="Andale Mono"/>
                <a:cs typeface="Andale Mono"/>
              </a:rPr>
              <a:t>(2, 9)</a:t>
            </a:r>
          </a:p>
          <a:p>
            <a:r>
              <a:rPr lang="en-US" b="0" dirty="0">
                <a:solidFill>
                  <a:schemeClr val="bg1"/>
                </a:solidFill>
                <a:latin typeface="Andale Mono"/>
                <a:cs typeface="Andale Mono"/>
              </a:rPr>
              <a:t>(4, 6)</a:t>
            </a:r>
          </a:p>
          <a:p>
            <a:r>
              <a:rPr lang="en-US" b="0" dirty="0">
                <a:solidFill>
                  <a:schemeClr val="bg1"/>
                </a:solidFill>
                <a:latin typeface="Andale Mono"/>
                <a:cs typeface="Andale Mono"/>
              </a:rPr>
              <a:t>(4, 9)</a:t>
            </a:r>
          </a:p>
        </p:txBody>
      </p:sp>
      <p:sp>
        <p:nvSpPr>
          <p:cNvPr id="6" name="TextBox 5"/>
          <p:cNvSpPr txBox="1"/>
          <p:nvPr/>
        </p:nvSpPr>
        <p:spPr>
          <a:xfrm>
            <a:off x="838200" y="4038600"/>
            <a:ext cx="7391400" cy="338554"/>
          </a:xfrm>
          <a:prstGeom prst="rect">
            <a:avLst/>
          </a:prstGeom>
          <a:noFill/>
          <a:ln>
            <a:noFill/>
          </a:ln>
        </p:spPr>
        <p:txBody>
          <a:bodyPr wrap="square" rtlCol="0">
            <a:spAutoFit/>
          </a:bodyPr>
          <a:lstStyle/>
          <a:p>
            <a:r>
              <a:rPr lang="en-US" b="0" dirty="0">
                <a:solidFill>
                  <a:schemeClr val="bg1"/>
                </a:solidFill>
                <a:latin typeface="Andale Mono"/>
                <a:cs typeface="Andale Mono"/>
              </a:rPr>
              <a:t>X = COGROUP A BY f1, B BY $0;</a:t>
            </a:r>
          </a:p>
        </p:txBody>
      </p:sp>
      <p:sp>
        <p:nvSpPr>
          <p:cNvPr id="7" name="TextBox 6"/>
          <p:cNvSpPr txBox="1"/>
          <p:nvPr/>
        </p:nvSpPr>
        <p:spPr>
          <a:xfrm>
            <a:off x="1219200" y="4572000"/>
            <a:ext cx="6248400" cy="1323439"/>
          </a:xfrm>
          <a:prstGeom prst="rect">
            <a:avLst/>
          </a:prstGeom>
          <a:noFill/>
          <a:ln>
            <a:noFill/>
          </a:ln>
        </p:spPr>
        <p:txBody>
          <a:bodyPr wrap="square" rtlCol="0">
            <a:spAutoFit/>
          </a:bodyPr>
          <a:lstStyle/>
          <a:p>
            <a:r>
              <a:rPr lang="en-US" b="0" dirty="0">
                <a:solidFill>
                  <a:schemeClr val="bg1"/>
                </a:solidFill>
                <a:latin typeface="Andale Mono"/>
                <a:cs typeface="Andale Mono"/>
              </a:rPr>
              <a:t>(1, {(1, 2, 3)}, {(1, 3)})</a:t>
            </a:r>
          </a:p>
          <a:p>
            <a:r>
              <a:rPr lang="en-US" b="0" dirty="0">
                <a:solidFill>
                  <a:schemeClr val="bg1"/>
                </a:solidFill>
                <a:latin typeface="Andale Mono"/>
                <a:cs typeface="Andale Mono"/>
              </a:rPr>
              <a:t>(2, {}, {(2, 4), (2, 7), (2, 9)})</a:t>
            </a:r>
          </a:p>
          <a:p>
            <a:r>
              <a:rPr lang="en-US" b="0" dirty="0">
                <a:solidFill>
                  <a:schemeClr val="bg1"/>
                </a:solidFill>
                <a:latin typeface="Andale Mono"/>
                <a:cs typeface="Andale Mono"/>
              </a:rPr>
              <a:t>(4, {(4, 2, 1), (4, 3, 3)}, {(4, 6),(4, 9)})</a:t>
            </a:r>
          </a:p>
          <a:p>
            <a:r>
              <a:rPr lang="en-US" b="0" dirty="0">
                <a:solidFill>
                  <a:schemeClr val="bg1"/>
                </a:solidFill>
                <a:latin typeface="Andale Mono"/>
                <a:cs typeface="Andale Mono"/>
              </a:rPr>
              <a:t>(7, {(7, 2, 5)}, {})</a:t>
            </a:r>
          </a:p>
          <a:p>
            <a:r>
              <a:rPr lang="en-US" b="0" dirty="0">
                <a:solidFill>
                  <a:schemeClr val="bg1"/>
                </a:solidFill>
                <a:latin typeface="Andale Mono"/>
                <a:cs typeface="Andale Mono"/>
              </a:rPr>
              <a:t>(8, {(8, 3, 4), (8, 4, 3)}, {(8, 9)})</a:t>
            </a:r>
          </a:p>
        </p:txBody>
      </p:sp>
    </p:spTree>
    <p:extLst>
      <p:ext uri="{BB962C8B-B14F-4D97-AF65-F5344CB8AC3E}">
        <p14:creationId xmlns:p14="http://schemas.microsoft.com/office/powerpoint/2010/main" val="263676970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UDFs</a:t>
            </a:r>
            <a:endParaRPr lang="en-US" dirty="0"/>
          </a:p>
        </p:txBody>
      </p:sp>
      <p:sp>
        <p:nvSpPr>
          <p:cNvPr id="3" name="Content Placeholder 2"/>
          <p:cNvSpPr>
            <a:spLocks noGrp="1"/>
          </p:cNvSpPr>
          <p:nvPr>
            <p:ph idx="1"/>
          </p:nvPr>
        </p:nvSpPr>
        <p:spPr/>
        <p:txBody>
          <a:bodyPr/>
          <a:lstStyle/>
          <a:p>
            <a:r>
              <a:rPr lang="en-US" dirty="0" smtClean="0"/>
              <a:t>User-defined functions:</a:t>
            </a:r>
          </a:p>
          <a:p>
            <a:pPr lvl="1"/>
            <a:r>
              <a:rPr lang="en-US" dirty="0" smtClean="0"/>
              <a:t>Java</a:t>
            </a:r>
          </a:p>
          <a:p>
            <a:pPr lvl="1"/>
            <a:r>
              <a:rPr lang="en-US" dirty="0" smtClean="0"/>
              <a:t>Python</a:t>
            </a:r>
          </a:p>
          <a:p>
            <a:pPr lvl="1"/>
            <a:r>
              <a:rPr lang="en-US" dirty="0" smtClean="0"/>
              <a:t>JavaScript</a:t>
            </a:r>
          </a:p>
          <a:p>
            <a:pPr lvl="1"/>
            <a:r>
              <a:rPr lang="en-US" dirty="0" smtClean="0"/>
              <a:t>Ruby</a:t>
            </a:r>
          </a:p>
          <a:p>
            <a:r>
              <a:rPr lang="en-US" dirty="0" smtClean="0"/>
              <a:t>UDFs make Pig arbitrarily extensible</a:t>
            </a:r>
          </a:p>
          <a:p>
            <a:pPr lvl="1"/>
            <a:r>
              <a:rPr lang="en-US" dirty="0" smtClean="0"/>
              <a:t>Express “core” computations in UDFs</a:t>
            </a:r>
          </a:p>
          <a:p>
            <a:pPr lvl="1"/>
            <a:r>
              <a:rPr lang="en-US" dirty="0" smtClean="0"/>
              <a:t>Take advantage of Pig as glue code for scale-out plumbing</a:t>
            </a:r>
            <a:endParaRPr lang="en-US" dirty="0"/>
          </a:p>
        </p:txBody>
      </p:sp>
    </p:spTree>
    <p:extLst>
      <p:ext uri="{BB962C8B-B14F-4D97-AF65-F5344CB8AC3E}">
        <p14:creationId xmlns:p14="http://schemas.microsoft.com/office/powerpoint/2010/main" val="350957357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304800" y="1371600"/>
            <a:ext cx="8534400" cy="4278094"/>
          </a:xfrm>
          <a:prstGeom prst="rect">
            <a:avLst/>
          </a:prstGeom>
          <a:noFill/>
          <a:ln>
            <a:noFill/>
          </a:ln>
        </p:spPr>
        <p:txBody>
          <a:bodyPr wrap="square" rtlCol="0">
            <a:spAutoFit/>
          </a:bodyPr>
          <a:lstStyle/>
          <a:p>
            <a:r>
              <a:rPr lang="en-US" b="0" dirty="0" err="1" smtClean="0">
                <a:solidFill>
                  <a:schemeClr val="bg1"/>
                </a:solidFill>
                <a:latin typeface="Andale Mono"/>
                <a:cs typeface="Andale Mono"/>
              </a:rPr>
              <a:t>previous_pagerank</a:t>
            </a:r>
            <a:r>
              <a:rPr lang="en-US" b="0" dirty="0" smtClean="0">
                <a:solidFill>
                  <a:schemeClr val="bg1"/>
                </a:solidFill>
                <a:latin typeface="Andale Mono"/>
                <a:cs typeface="Andale Mono"/>
              </a:rPr>
              <a:t> = LOAD ‘$</a:t>
            </a:r>
            <a:r>
              <a:rPr lang="en-US" b="0" dirty="0" err="1" smtClean="0">
                <a:solidFill>
                  <a:schemeClr val="bg1"/>
                </a:solidFill>
                <a:latin typeface="Andale Mono"/>
                <a:cs typeface="Andale Mono"/>
              </a:rPr>
              <a:t>docs_in</a:t>
            </a:r>
            <a:r>
              <a:rPr lang="en-US" b="0" dirty="0" smtClean="0">
                <a:solidFill>
                  <a:schemeClr val="bg1"/>
                </a:solidFill>
                <a:latin typeface="Andale Mono"/>
                <a:cs typeface="Andale Mono"/>
              </a:rPr>
              <a:t>’ USING </a:t>
            </a:r>
            <a:r>
              <a:rPr lang="en-US" b="0" dirty="0" err="1" smtClean="0">
                <a:solidFill>
                  <a:schemeClr val="bg1"/>
                </a:solidFill>
                <a:latin typeface="Andale Mono"/>
                <a:cs typeface="Andale Mono"/>
              </a:rPr>
              <a:t>PigStorage</a:t>
            </a:r>
            <a:r>
              <a:rPr lang="en-US" b="0" dirty="0" smtClean="0">
                <a:solidFill>
                  <a:schemeClr val="bg1"/>
                </a:solidFill>
                <a:latin typeface="Andale Mono"/>
                <a:cs typeface="Andale Mono"/>
              </a:rPr>
              <a:t>() </a:t>
            </a:r>
          </a:p>
          <a:p>
            <a:r>
              <a:rPr lang="en-US" b="0" dirty="0">
                <a:solidFill>
                  <a:schemeClr val="bg1"/>
                </a:solidFill>
                <a:latin typeface="Andale Mono"/>
                <a:cs typeface="Andale Mono"/>
              </a:rPr>
              <a:t> </a:t>
            </a:r>
            <a:r>
              <a:rPr lang="en-US" b="0" dirty="0" smtClean="0">
                <a:solidFill>
                  <a:schemeClr val="bg1"/>
                </a:solidFill>
                <a:latin typeface="Andale Mono"/>
                <a:cs typeface="Andale Mono"/>
              </a:rPr>
              <a:t> AS (</a:t>
            </a:r>
            <a:r>
              <a:rPr lang="en-US" b="0" dirty="0" err="1" smtClean="0">
                <a:solidFill>
                  <a:schemeClr val="bg1"/>
                </a:solidFill>
                <a:latin typeface="Andale Mono"/>
                <a:cs typeface="Andale Mono"/>
              </a:rPr>
              <a:t>url</a:t>
            </a:r>
            <a:r>
              <a:rPr lang="en-US" b="0" dirty="0" smtClean="0">
                <a:solidFill>
                  <a:schemeClr val="bg1"/>
                </a:solidFill>
                <a:latin typeface="Andale Mono"/>
                <a:cs typeface="Andale Mono"/>
              </a:rPr>
              <a:t>: </a:t>
            </a:r>
            <a:r>
              <a:rPr lang="en-US" b="0" dirty="0" err="1" smtClean="0">
                <a:solidFill>
                  <a:schemeClr val="bg1"/>
                </a:solidFill>
                <a:latin typeface="Andale Mono"/>
                <a:cs typeface="Andale Mono"/>
              </a:rPr>
              <a:t>chararray</a:t>
            </a:r>
            <a:r>
              <a:rPr lang="en-US" b="0" dirty="0" smtClean="0">
                <a:solidFill>
                  <a:schemeClr val="bg1"/>
                </a:solidFill>
                <a:latin typeface="Andale Mono"/>
                <a:cs typeface="Andale Mono"/>
              </a:rPr>
              <a:t>, </a:t>
            </a:r>
            <a:r>
              <a:rPr lang="en-US" b="0" dirty="0" err="1" smtClean="0">
                <a:solidFill>
                  <a:schemeClr val="bg1"/>
                </a:solidFill>
                <a:latin typeface="Andale Mono"/>
                <a:cs typeface="Andale Mono"/>
              </a:rPr>
              <a:t>pagerank</a:t>
            </a:r>
            <a:r>
              <a:rPr lang="en-US" b="0" dirty="0" smtClean="0">
                <a:solidFill>
                  <a:schemeClr val="bg1"/>
                </a:solidFill>
                <a:latin typeface="Andale Mono"/>
                <a:cs typeface="Andale Mono"/>
              </a:rPr>
              <a:t>: float,</a:t>
            </a:r>
          </a:p>
          <a:p>
            <a:r>
              <a:rPr lang="en-US" b="0" dirty="0">
                <a:solidFill>
                  <a:schemeClr val="bg1"/>
                </a:solidFill>
                <a:latin typeface="Andale Mono"/>
                <a:cs typeface="Andale Mono"/>
              </a:rPr>
              <a:t> </a:t>
            </a:r>
            <a:r>
              <a:rPr lang="en-US" b="0" dirty="0" smtClean="0">
                <a:solidFill>
                  <a:schemeClr val="bg1"/>
                </a:solidFill>
                <a:latin typeface="Andale Mono"/>
                <a:cs typeface="Andale Mono"/>
              </a:rPr>
              <a:t>     links:{link: (</a:t>
            </a:r>
            <a:r>
              <a:rPr lang="en-US" b="0" dirty="0" err="1" smtClean="0">
                <a:solidFill>
                  <a:schemeClr val="bg1"/>
                </a:solidFill>
                <a:latin typeface="Andale Mono"/>
                <a:cs typeface="Andale Mono"/>
              </a:rPr>
              <a:t>url</a:t>
            </a:r>
            <a:r>
              <a:rPr lang="en-US" b="0" dirty="0" smtClean="0">
                <a:solidFill>
                  <a:schemeClr val="bg1"/>
                </a:solidFill>
                <a:latin typeface="Andale Mono"/>
                <a:cs typeface="Andale Mono"/>
              </a:rPr>
              <a:t>: </a:t>
            </a:r>
            <a:r>
              <a:rPr lang="en-US" b="0" dirty="0" err="1" smtClean="0">
                <a:solidFill>
                  <a:schemeClr val="bg1"/>
                </a:solidFill>
                <a:latin typeface="Andale Mono"/>
                <a:cs typeface="Andale Mono"/>
              </a:rPr>
              <a:t>chararray</a:t>
            </a:r>
            <a:r>
              <a:rPr lang="en-US" b="0" dirty="0" smtClean="0">
                <a:solidFill>
                  <a:schemeClr val="bg1"/>
                </a:solidFill>
                <a:latin typeface="Andale Mono"/>
                <a:cs typeface="Andale Mono"/>
              </a:rPr>
              <a:t>)});</a:t>
            </a:r>
          </a:p>
          <a:p>
            <a:endParaRPr lang="en-US" b="0" dirty="0" smtClean="0">
              <a:solidFill>
                <a:schemeClr val="bg1"/>
              </a:solidFill>
              <a:latin typeface="Andale Mono"/>
              <a:cs typeface="Andale Mono"/>
            </a:endParaRPr>
          </a:p>
          <a:p>
            <a:r>
              <a:rPr lang="en-US" b="0" dirty="0" err="1" smtClean="0">
                <a:solidFill>
                  <a:schemeClr val="bg1"/>
                </a:solidFill>
                <a:latin typeface="Andale Mono"/>
                <a:cs typeface="Andale Mono"/>
              </a:rPr>
              <a:t>outbound_pagerank</a:t>
            </a:r>
            <a:r>
              <a:rPr lang="en-US" b="0" dirty="0" smtClean="0">
                <a:solidFill>
                  <a:schemeClr val="bg1"/>
                </a:solidFill>
                <a:latin typeface="Andale Mono"/>
                <a:cs typeface="Andale Mono"/>
              </a:rPr>
              <a:t> = FOREACH </a:t>
            </a:r>
            <a:r>
              <a:rPr lang="en-US" b="0" dirty="0" err="1" smtClean="0">
                <a:solidFill>
                  <a:schemeClr val="bg1"/>
                </a:solidFill>
                <a:latin typeface="Andale Mono"/>
                <a:cs typeface="Andale Mono"/>
              </a:rPr>
              <a:t>previous_pagerank</a:t>
            </a:r>
            <a:r>
              <a:rPr lang="en-US" b="0" dirty="0" smtClean="0">
                <a:solidFill>
                  <a:schemeClr val="bg1"/>
                </a:solidFill>
                <a:latin typeface="Andale Mono"/>
                <a:cs typeface="Andale Mono"/>
              </a:rPr>
              <a:t> </a:t>
            </a:r>
          </a:p>
          <a:p>
            <a:r>
              <a:rPr lang="en-US" b="0" dirty="0" smtClean="0">
                <a:solidFill>
                  <a:schemeClr val="bg1"/>
                </a:solidFill>
                <a:latin typeface="Andale Mono"/>
                <a:cs typeface="Andale Mono"/>
              </a:rPr>
              <a:t>  GENERATE </a:t>
            </a:r>
            <a:r>
              <a:rPr lang="en-US" b="0" dirty="0" err="1" smtClean="0">
                <a:solidFill>
                  <a:schemeClr val="bg1"/>
                </a:solidFill>
                <a:latin typeface="Andale Mono"/>
                <a:cs typeface="Andale Mono"/>
              </a:rPr>
              <a:t>pagerank</a:t>
            </a:r>
            <a:r>
              <a:rPr lang="en-US" b="0" dirty="0" smtClean="0">
                <a:solidFill>
                  <a:schemeClr val="bg1"/>
                </a:solidFill>
                <a:latin typeface="Andale Mono"/>
                <a:cs typeface="Andale Mono"/>
              </a:rPr>
              <a:t> / COUNT(links) AS </a:t>
            </a:r>
            <a:r>
              <a:rPr lang="en-US" b="0" dirty="0" err="1" smtClean="0">
                <a:solidFill>
                  <a:schemeClr val="bg1"/>
                </a:solidFill>
                <a:latin typeface="Andale Mono"/>
                <a:cs typeface="Andale Mono"/>
              </a:rPr>
              <a:t>pagerank</a:t>
            </a:r>
            <a:r>
              <a:rPr lang="en-US" b="0" dirty="0" smtClean="0">
                <a:solidFill>
                  <a:schemeClr val="bg1"/>
                </a:solidFill>
                <a:latin typeface="Andale Mono"/>
                <a:cs typeface="Andale Mono"/>
              </a:rPr>
              <a:t>, </a:t>
            </a:r>
          </a:p>
          <a:p>
            <a:r>
              <a:rPr lang="en-US" b="0" dirty="0">
                <a:solidFill>
                  <a:schemeClr val="bg1"/>
                </a:solidFill>
                <a:latin typeface="Andale Mono"/>
                <a:cs typeface="Andale Mono"/>
              </a:rPr>
              <a:t> </a:t>
            </a:r>
            <a:r>
              <a:rPr lang="en-US" b="0" dirty="0" smtClean="0">
                <a:solidFill>
                  <a:schemeClr val="bg1"/>
                </a:solidFill>
                <a:latin typeface="Andale Mono"/>
                <a:cs typeface="Andale Mono"/>
              </a:rPr>
              <a:t> FLATTEN(links) AS </a:t>
            </a:r>
            <a:r>
              <a:rPr lang="en-US" b="0" dirty="0" err="1" smtClean="0">
                <a:solidFill>
                  <a:schemeClr val="bg1"/>
                </a:solidFill>
                <a:latin typeface="Andale Mono"/>
                <a:cs typeface="Andale Mono"/>
              </a:rPr>
              <a:t>to_url</a:t>
            </a:r>
            <a:r>
              <a:rPr lang="en-US" b="0" dirty="0" smtClean="0">
                <a:solidFill>
                  <a:schemeClr val="bg1"/>
                </a:solidFill>
                <a:latin typeface="Andale Mono"/>
                <a:cs typeface="Andale Mono"/>
              </a:rPr>
              <a:t>;</a:t>
            </a:r>
          </a:p>
          <a:p>
            <a:endParaRPr lang="en-US" b="0" dirty="0" smtClean="0">
              <a:solidFill>
                <a:schemeClr val="bg1"/>
              </a:solidFill>
              <a:latin typeface="Andale Mono"/>
              <a:cs typeface="Andale Mono"/>
            </a:endParaRPr>
          </a:p>
          <a:p>
            <a:r>
              <a:rPr lang="en-US" b="0" dirty="0" err="1" smtClean="0">
                <a:solidFill>
                  <a:schemeClr val="bg1"/>
                </a:solidFill>
                <a:latin typeface="Andale Mono"/>
                <a:cs typeface="Andale Mono"/>
              </a:rPr>
              <a:t>new_pagerank</a:t>
            </a:r>
            <a:r>
              <a:rPr lang="en-US" b="0" dirty="0" smtClean="0">
                <a:solidFill>
                  <a:schemeClr val="bg1"/>
                </a:solidFill>
                <a:latin typeface="Andale Mono"/>
                <a:cs typeface="Andale Mono"/>
              </a:rPr>
              <a:t> = </a:t>
            </a:r>
          </a:p>
          <a:p>
            <a:r>
              <a:rPr lang="en-US" b="0" dirty="0" smtClean="0">
                <a:solidFill>
                  <a:schemeClr val="bg1"/>
                </a:solidFill>
                <a:latin typeface="Andale Mono"/>
                <a:cs typeface="Andale Mono"/>
              </a:rPr>
              <a:t>    FOREACH ( COGROUP </a:t>
            </a:r>
            <a:r>
              <a:rPr lang="en-US" b="0" dirty="0" err="1" smtClean="0">
                <a:solidFill>
                  <a:schemeClr val="bg1"/>
                </a:solidFill>
                <a:latin typeface="Andale Mono"/>
                <a:cs typeface="Andale Mono"/>
              </a:rPr>
              <a:t>outbound_pagerank</a:t>
            </a:r>
            <a:endParaRPr lang="en-US" b="0" dirty="0" smtClean="0">
              <a:solidFill>
                <a:schemeClr val="bg1"/>
              </a:solidFill>
              <a:latin typeface="Andale Mono"/>
              <a:cs typeface="Andale Mono"/>
            </a:endParaRPr>
          </a:p>
          <a:p>
            <a:r>
              <a:rPr lang="en-US" b="0" dirty="0" smtClean="0">
                <a:solidFill>
                  <a:schemeClr val="bg1"/>
                </a:solidFill>
                <a:latin typeface="Andale Mono"/>
                <a:cs typeface="Andale Mono"/>
              </a:rPr>
              <a:t>    BY </a:t>
            </a:r>
            <a:r>
              <a:rPr lang="en-US" b="0" dirty="0" err="1" smtClean="0">
                <a:solidFill>
                  <a:schemeClr val="bg1"/>
                </a:solidFill>
                <a:latin typeface="Andale Mono"/>
                <a:cs typeface="Andale Mono"/>
              </a:rPr>
              <a:t>to_url</a:t>
            </a:r>
            <a:r>
              <a:rPr lang="en-US" b="0" dirty="0" smtClean="0">
                <a:solidFill>
                  <a:schemeClr val="bg1"/>
                </a:solidFill>
                <a:latin typeface="Andale Mono"/>
                <a:cs typeface="Andale Mono"/>
              </a:rPr>
              <a:t>, </a:t>
            </a:r>
            <a:r>
              <a:rPr lang="en-US" b="0" dirty="0" err="1" smtClean="0">
                <a:solidFill>
                  <a:schemeClr val="bg1"/>
                </a:solidFill>
                <a:latin typeface="Andale Mono"/>
                <a:cs typeface="Andale Mono"/>
              </a:rPr>
              <a:t>previous_pagerank</a:t>
            </a:r>
            <a:r>
              <a:rPr lang="en-US" b="0" dirty="0" smtClean="0">
                <a:solidFill>
                  <a:schemeClr val="bg1"/>
                </a:solidFill>
                <a:latin typeface="Andale Mono"/>
                <a:cs typeface="Andale Mono"/>
              </a:rPr>
              <a:t> BY </a:t>
            </a:r>
            <a:r>
              <a:rPr lang="en-US" b="0" dirty="0" err="1" smtClean="0">
                <a:solidFill>
                  <a:schemeClr val="bg1"/>
                </a:solidFill>
                <a:latin typeface="Andale Mono"/>
                <a:cs typeface="Andale Mono"/>
              </a:rPr>
              <a:t>url</a:t>
            </a:r>
            <a:r>
              <a:rPr lang="en-US" b="0" dirty="0" smtClean="0">
                <a:solidFill>
                  <a:schemeClr val="bg1"/>
                </a:solidFill>
                <a:latin typeface="Andale Mono"/>
                <a:cs typeface="Andale Mono"/>
              </a:rPr>
              <a:t> INNER )</a:t>
            </a:r>
          </a:p>
          <a:p>
            <a:r>
              <a:rPr lang="en-US" b="0" dirty="0" smtClean="0">
                <a:solidFill>
                  <a:schemeClr val="bg1"/>
                </a:solidFill>
                <a:latin typeface="Andale Mono"/>
                <a:cs typeface="Andale Mono"/>
              </a:rPr>
              <a:t>    GENERATE group AS </a:t>
            </a:r>
            <a:r>
              <a:rPr lang="en-US" b="0" dirty="0" err="1" smtClean="0">
                <a:solidFill>
                  <a:schemeClr val="bg1"/>
                </a:solidFill>
                <a:latin typeface="Andale Mono"/>
                <a:cs typeface="Andale Mono"/>
              </a:rPr>
              <a:t>url</a:t>
            </a:r>
            <a:r>
              <a:rPr lang="en-US" b="0" dirty="0" smtClean="0">
                <a:solidFill>
                  <a:schemeClr val="bg1"/>
                </a:solidFill>
                <a:latin typeface="Andale Mono"/>
                <a:cs typeface="Andale Mono"/>
              </a:rPr>
              <a:t>, </a:t>
            </a:r>
          </a:p>
          <a:p>
            <a:r>
              <a:rPr lang="en-US" b="0" dirty="0">
                <a:solidFill>
                  <a:schemeClr val="bg1"/>
                </a:solidFill>
                <a:latin typeface="Andale Mono"/>
                <a:cs typeface="Andale Mono"/>
              </a:rPr>
              <a:t> </a:t>
            </a:r>
            <a:r>
              <a:rPr lang="en-US" b="0" dirty="0" smtClean="0">
                <a:solidFill>
                  <a:schemeClr val="bg1"/>
                </a:solidFill>
                <a:latin typeface="Andale Mono"/>
                <a:cs typeface="Andale Mono"/>
              </a:rPr>
              <a:t>      (1 – $d) + $d * SUM(</a:t>
            </a:r>
            <a:r>
              <a:rPr lang="en-US" b="0" dirty="0" err="1" smtClean="0">
                <a:solidFill>
                  <a:schemeClr val="bg1"/>
                </a:solidFill>
                <a:latin typeface="Andale Mono"/>
                <a:cs typeface="Andale Mono"/>
              </a:rPr>
              <a:t>outbound_pagerank.pagerank</a:t>
            </a:r>
            <a:r>
              <a:rPr lang="en-US" b="0" dirty="0" smtClean="0">
                <a:solidFill>
                  <a:schemeClr val="bg1"/>
                </a:solidFill>
                <a:latin typeface="Andale Mono"/>
                <a:cs typeface="Andale Mono"/>
              </a:rPr>
              <a:t>) AS </a:t>
            </a:r>
            <a:r>
              <a:rPr lang="en-US" b="0" dirty="0" err="1" smtClean="0">
                <a:solidFill>
                  <a:schemeClr val="bg1"/>
                </a:solidFill>
                <a:latin typeface="Andale Mono"/>
                <a:cs typeface="Andale Mono"/>
              </a:rPr>
              <a:t>pagerank</a:t>
            </a:r>
            <a:r>
              <a:rPr lang="en-US" b="0" dirty="0" smtClean="0">
                <a:solidFill>
                  <a:schemeClr val="bg1"/>
                </a:solidFill>
                <a:latin typeface="Andale Mono"/>
                <a:cs typeface="Andale Mono"/>
              </a:rPr>
              <a:t>,</a:t>
            </a:r>
          </a:p>
          <a:p>
            <a:r>
              <a:rPr lang="en-US" b="0" dirty="0">
                <a:solidFill>
                  <a:schemeClr val="bg1"/>
                </a:solidFill>
                <a:latin typeface="Andale Mono"/>
                <a:cs typeface="Andale Mono"/>
              </a:rPr>
              <a:t> </a:t>
            </a:r>
            <a:r>
              <a:rPr lang="en-US" b="0" dirty="0" smtClean="0">
                <a:solidFill>
                  <a:schemeClr val="bg1"/>
                </a:solidFill>
                <a:latin typeface="Andale Mono"/>
                <a:cs typeface="Andale Mono"/>
              </a:rPr>
              <a:t>      FLATTEN(</a:t>
            </a:r>
            <a:r>
              <a:rPr lang="en-US" b="0" dirty="0" err="1" smtClean="0">
                <a:solidFill>
                  <a:schemeClr val="bg1"/>
                </a:solidFill>
                <a:latin typeface="Andale Mono"/>
                <a:cs typeface="Andale Mono"/>
              </a:rPr>
              <a:t>previous_pagerank.links</a:t>
            </a:r>
            <a:r>
              <a:rPr lang="en-US" b="0" dirty="0" smtClean="0">
                <a:solidFill>
                  <a:schemeClr val="bg1"/>
                </a:solidFill>
                <a:latin typeface="Andale Mono"/>
                <a:cs typeface="Andale Mono"/>
              </a:rPr>
              <a:t>) AS links;</a:t>
            </a:r>
          </a:p>
          <a:p>
            <a:r>
              <a:rPr lang="en-US" b="0" dirty="0" smtClean="0">
                <a:solidFill>
                  <a:schemeClr val="bg1"/>
                </a:solidFill>
                <a:latin typeface="Andale Mono"/>
                <a:cs typeface="Andale Mono"/>
              </a:rPr>
              <a:t>        </a:t>
            </a:r>
          </a:p>
          <a:p>
            <a:r>
              <a:rPr lang="en-US" b="0" dirty="0" smtClean="0">
                <a:solidFill>
                  <a:schemeClr val="bg1"/>
                </a:solidFill>
                <a:latin typeface="Andale Mono"/>
                <a:cs typeface="Andale Mono"/>
              </a:rPr>
              <a:t>STORE </a:t>
            </a:r>
            <a:r>
              <a:rPr lang="en-US" b="0" dirty="0" err="1" smtClean="0">
                <a:solidFill>
                  <a:schemeClr val="bg1"/>
                </a:solidFill>
                <a:latin typeface="Andale Mono"/>
                <a:cs typeface="Andale Mono"/>
              </a:rPr>
              <a:t>new_pagerank</a:t>
            </a:r>
            <a:r>
              <a:rPr lang="en-US" b="0" dirty="0" smtClean="0">
                <a:solidFill>
                  <a:schemeClr val="bg1"/>
                </a:solidFill>
                <a:latin typeface="Andale Mono"/>
                <a:cs typeface="Andale Mono"/>
              </a:rPr>
              <a:t> INTO ‘$</a:t>
            </a:r>
            <a:r>
              <a:rPr lang="en-US" b="0" dirty="0" err="1" smtClean="0">
                <a:solidFill>
                  <a:schemeClr val="bg1"/>
                </a:solidFill>
                <a:latin typeface="Andale Mono"/>
                <a:cs typeface="Andale Mono"/>
              </a:rPr>
              <a:t>docs_out</a:t>
            </a:r>
            <a:r>
              <a:rPr lang="en-US" b="0" dirty="0" smtClean="0">
                <a:solidFill>
                  <a:schemeClr val="bg1"/>
                </a:solidFill>
                <a:latin typeface="Andale Mono"/>
                <a:cs typeface="Andale Mono"/>
              </a:rPr>
              <a:t>’ USING </a:t>
            </a:r>
            <a:r>
              <a:rPr lang="en-US" b="0" dirty="0" err="1" smtClean="0">
                <a:solidFill>
                  <a:schemeClr val="bg1"/>
                </a:solidFill>
                <a:latin typeface="Andale Mono"/>
                <a:cs typeface="Andale Mono"/>
              </a:rPr>
              <a:t>PigStorage</a:t>
            </a:r>
            <a:r>
              <a:rPr lang="en-US" b="0" dirty="0" smtClean="0">
                <a:solidFill>
                  <a:schemeClr val="bg1"/>
                </a:solidFill>
                <a:latin typeface="Andale Mono"/>
                <a:cs typeface="Andale Mono"/>
              </a:rPr>
              <a:t>();</a:t>
            </a:r>
          </a:p>
          <a:p>
            <a:endParaRPr lang="en-US" b="0" dirty="0">
              <a:solidFill>
                <a:schemeClr val="bg1"/>
              </a:solidFill>
              <a:latin typeface="Andale Mono"/>
              <a:cs typeface="Andale Mono"/>
            </a:endParaRPr>
          </a:p>
        </p:txBody>
      </p:sp>
      <p:sp>
        <p:nvSpPr>
          <p:cNvPr id="5" name="Title 4"/>
          <p:cNvSpPr>
            <a:spLocks noGrp="1"/>
          </p:cNvSpPr>
          <p:nvPr>
            <p:ph type="title"/>
          </p:nvPr>
        </p:nvSpPr>
        <p:spPr/>
        <p:txBody>
          <a:bodyPr/>
          <a:lstStyle/>
          <a:p>
            <a:r>
              <a:rPr lang="en-US" dirty="0" smtClean="0"/>
              <a:t>PageRank in Pig</a:t>
            </a:r>
            <a:endParaRPr lang="en-US" dirty="0"/>
          </a:p>
        </p:txBody>
      </p:sp>
      <p:sp>
        <p:nvSpPr>
          <p:cNvPr id="7" name="TextBox 6"/>
          <p:cNvSpPr txBox="1">
            <a:spLocks noChangeArrowheads="1"/>
          </p:cNvSpPr>
          <p:nvPr/>
        </p:nvSpPr>
        <p:spPr bwMode="auto">
          <a:xfrm>
            <a:off x="0" y="6611938"/>
            <a:ext cx="4800600" cy="246221"/>
          </a:xfrm>
          <a:prstGeom prst="rect">
            <a:avLst/>
          </a:prstGeom>
          <a:noFill/>
          <a:ln w="9525">
            <a:noFill/>
            <a:miter lim="800000"/>
            <a:headEnd/>
            <a:tailEnd/>
          </a:ln>
        </p:spPr>
        <p:txBody>
          <a:bodyPr wrap="square">
            <a:spAutoFit/>
          </a:bodyPr>
          <a:lstStyle/>
          <a:p>
            <a:r>
              <a:rPr lang="da-DK" sz="1000" b="0" dirty="0" smtClean="0">
                <a:solidFill>
                  <a:schemeClr val="bg1"/>
                </a:solidFill>
              </a:rPr>
              <a:t>From: </a:t>
            </a:r>
            <a:r>
              <a:rPr lang="en-US" sz="1000" b="0" dirty="0" smtClean="0">
                <a:solidFill>
                  <a:schemeClr val="bg1"/>
                </a:solidFill>
              </a:rPr>
              <a:t>http://techblug.wordpress.com/2011/07/29/pagerank-implementation-in-pig/</a:t>
            </a:r>
            <a:endParaRPr lang="da-DK" sz="1000" b="0" dirty="0" smtClean="0">
              <a:solidFill>
                <a:schemeClr val="bg1"/>
              </a:solidFill>
            </a:endParaRPr>
          </a:p>
        </p:txBody>
      </p:sp>
    </p:spTree>
    <p:extLst>
      <p:ext uri="{BB962C8B-B14F-4D97-AF65-F5344CB8AC3E}">
        <p14:creationId xmlns:p14="http://schemas.microsoft.com/office/powerpoint/2010/main" val="6584247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524000" y="1548348"/>
            <a:ext cx="6172200" cy="3785652"/>
          </a:xfrm>
          <a:prstGeom prst="rect">
            <a:avLst/>
          </a:prstGeom>
          <a:noFill/>
          <a:ln>
            <a:noFill/>
          </a:ln>
        </p:spPr>
        <p:txBody>
          <a:bodyPr wrap="square" rtlCol="0">
            <a:spAutoFit/>
          </a:bodyPr>
          <a:lstStyle/>
          <a:p>
            <a:r>
              <a:rPr lang="en-US" b="0" dirty="0" smtClean="0">
                <a:solidFill>
                  <a:srgbClr val="000000"/>
                </a:solidFill>
                <a:latin typeface="Andale Mono"/>
                <a:cs typeface="Andale Mono"/>
              </a:rPr>
              <a:t>#!/</a:t>
            </a:r>
            <a:r>
              <a:rPr lang="en-US" b="0" dirty="0" err="1" smtClean="0">
                <a:solidFill>
                  <a:srgbClr val="000000"/>
                </a:solidFill>
                <a:latin typeface="Andale Mono"/>
                <a:cs typeface="Andale Mono"/>
              </a:rPr>
              <a:t>usr</a:t>
            </a:r>
            <a:r>
              <a:rPr lang="en-US" b="0" dirty="0" smtClean="0">
                <a:solidFill>
                  <a:srgbClr val="000000"/>
                </a:solidFill>
                <a:latin typeface="Andale Mono"/>
                <a:cs typeface="Andale Mono"/>
              </a:rPr>
              <a:t>/bin/python</a:t>
            </a:r>
          </a:p>
          <a:p>
            <a:r>
              <a:rPr lang="en-US" b="0" dirty="0" smtClean="0">
                <a:solidFill>
                  <a:srgbClr val="000000"/>
                </a:solidFill>
                <a:latin typeface="Andale Mono"/>
                <a:cs typeface="Andale Mono"/>
              </a:rPr>
              <a:t>from </a:t>
            </a:r>
            <a:r>
              <a:rPr lang="en-US" b="0" dirty="0" err="1" smtClean="0">
                <a:solidFill>
                  <a:srgbClr val="000000"/>
                </a:solidFill>
                <a:latin typeface="Andale Mono"/>
                <a:cs typeface="Andale Mono"/>
              </a:rPr>
              <a:t>org.apache.pig.scripting</a:t>
            </a:r>
            <a:r>
              <a:rPr lang="en-US" b="0" dirty="0" smtClean="0">
                <a:solidFill>
                  <a:srgbClr val="000000"/>
                </a:solidFill>
                <a:latin typeface="Andale Mono"/>
                <a:cs typeface="Andale Mono"/>
              </a:rPr>
              <a:t> import *</a:t>
            </a:r>
          </a:p>
          <a:p>
            <a:r>
              <a:rPr lang="en-US" b="0" dirty="0" smtClean="0">
                <a:solidFill>
                  <a:srgbClr val="000000"/>
                </a:solidFill>
                <a:latin typeface="Andale Mono"/>
                <a:cs typeface="Andale Mono"/>
              </a:rPr>
              <a:t>P = </a:t>
            </a:r>
            <a:r>
              <a:rPr lang="en-US" b="0" dirty="0" err="1" smtClean="0">
                <a:solidFill>
                  <a:srgbClr val="000000"/>
                </a:solidFill>
                <a:latin typeface="Andale Mono"/>
                <a:cs typeface="Andale Mono"/>
              </a:rPr>
              <a:t>Pig.compile</a:t>
            </a:r>
            <a:r>
              <a:rPr lang="en-US" b="0" dirty="0" smtClean="0">
                <a:solidFill>
                  <a:srgbClr val="000000"/>
                </a:solidFill>
                <a:latin typeface="Andale Mono"/>
                <a:cs typeface="Andale Mono"/>
              </a:rPr>
              <a:t>(""" </a:t>
            </a:r>
            <a:r>
              <a:rPr lang="en-US" b="0" dirty="0" smtClean="0">
                <a:solidFill>
                  <a:srgbClr val="FF0000"/>
                </a:solidFill>
                <a:latin typeface="Andale Mono"/>
                <a:cs typeface="Andale Mono"/>
              </a:rPr>
              <a:t>Pig part goes here</a:t>
            </a:r>
            <a:r>
              <a:rPr lang="en-US" b="0" dirty="0" smtClean="0">
                <a:solidFill>
                  <a:srgbClr val="000000"/>
                </a:solidFill>
                <a:latin typeface="Andale Mono"/>
                <a:cs typeface="Andale Mono"/>
              </a:rPr>
              <a:t> """)</a:t>
            </a:r>
          </a:p>
          <a:p>
            <a:endParaRPr lang="en-US" b="0" dirty="0" smtClean="0">
              <a:solidFill>
                <a:srgbClr val="000000"/>
              </a:solidFill>
              <a:latin typeface="Andale Mono"/>
              <a:cs typeface="Andale Mono"/>
            </a:endParaRPr>
          </a:p>
          <a:p>
            <a:r>
              <a:rPr lang="en-US" b="0" dirty="0" err="1" smtClean="0">
                <a:solidFill>
                  <a:srgbClr val="000000"/>
                </a:solidFill>
                <a:latin typeface="Andale Mono"/>
                <a:cs typeface="Andale Mono"/>
              </a:rPr>
              <a:t>params</a:t>
            </a:r>
            <a:r>
              <a:rPr lang="en-US" b="0" dirty="0" smtClean="0">
                <a:solidFill>
                  <a:srgbClr val="000000"/>
                </a:solidFill>
                <a:latin typeface="Andale Mono"/>
                <a:cs typeface="Andale Mono"/>
              </a:rPr>
              <a:t> = { ‘</a:t>
            </a:r>
            <a:r>
              <a:rPr lang="en-US" b="0" dirty="0" err="1" smtClean="0">
                <a:solidFill>
                  <a:srgbClr val="000000"/>
                </a:solidFill>
                <a:latin typeface="Andale Mono"/>
                <a:cs typeface="Andale Mono"/>
              </a:rPr>
              <a:t>d</a:t>
            </a:r>
            <a:r>
              <a:rPr lang="en-US" b="0" dirty="0" smtClean="0">
                <a:solidFill>
                  <a:srgbClr val="000000"/>
                </a:solidFill>
                <a:latin typeface="Andale Mono"/>
                <a:cs typeface="Andale Mono"/>
              </a:rPr>
              <a:t>’: ‘0.5’, ‘</a:t>
            </a:r>
            <a:r>
              <a:rPr lang="en-US" b="0" dirty="0" err="1" smtClean="0">
                <a:solidFill>
                  <a:srgbClr val="000000"/>
                </a:solidFill>
                <a:latin typeface="Andale Mono"/>
                <a:cs typeface="Andale Mono"/>
              </a:rPr>
              <a:t>docs_in</a:t>
            </a:r>
            <a:r>
              <a:rPr lang="en-US" b="0" dirty="0" smtClean="0">
                <a:solidFill>
                  <a:srgbClr val="000000"/>
                </a:solidFill>
                <a:latin typeface="Andale Mono"/>
                <a:cs typeface="Andale Mono"/>
              </a:rPr>
              <a:t>’: ‘data/</a:t>
            </a:r>
            <a:r>
              <a:rPr lang="en-US" b="0" dirty="0" err="1" smtClean="0">
                <a:solidFill>
                  <a:srgbClr val="000000"/>
                </a:solidFill>
                <a:latin typeface="Andale Mono"/>
                <a:cs typeface="Andale Mono"/>
              </a:rPr>
              <a:t>pagerank_data_simple</a:t>
            </a:r>
            <a:r>
              <a:rPr lang="en-US" b="0" dirty="0" smtClean="0">
                <a:solidFill>
                  <a:srgbClr val="000000"/>
                </a:solidFill>
                <a:latin typeface="Andale Mono"/>
                <a:cs typeface="Andale Mono"/>
              </a:rPr>
              <a:t>’ }</a:t>
            </a:r>
          </a:p>
          <a:p>
            <a:endParaRPr lang="en-US" b="0" dirty="0" smtClean="0">
              <a:solidFill>
                <a:srgbClr val="000000"/>
              </a:solidFill>
              <a:latin typeface="Andale Mono"/>
              <a:cs typeface="Andale Mono"/>
            </a:endParaRPr>
          </a:p>
          <a:p>
            <a:r>
              <a:rPr lang="en-US" b="0" dirty="0" smtClean="0">
                <a:solidFill>
                  <a:srgbClr val="000000"/>
                </a:solidFill>
                <a:latin typeface="Andale Mono"/>
                <a:cs typeface="Andale Mono"/>
              </a:rPr>
              <a:t>for </a:t>
            </a:r>
            <a:r>
              <a:rPr lang="en-US" b="0" dirty="0" err="1" smtClean="0">
                <a:solidFill>
                  <a:srgbClr val="000000"/>
                </a:solidFill>
                <a:latin typeface="Andale Mono"/>
                <a:cs typeface="Andale Mono"/>
              </a:rPr>
              <a:t>i</a:t>
            </a:r>
            <a:r>
              <a:rPr lang="en-US" b="0" dirty="0" smtClean="0">
                <a:solidFill>
                  <a:srgbClr val="000000"/>
                </a:solidFill>
                <a:latin typeface="Andale Mono"/>
                <a:cs typeface="Andale Mono"/>
              </a:rPr>
              <a:t> in range(10):</a:t>
            </a:r>
          </a:p>
          <a:p>
            <a:r>
              <a:rPr lang="en-US" b="0" dirty="0" smtClean="0">
                <a:solidFill>
                  <a:srgbClr val="000000"/>
                </a:solidFill>
                <a:latin typeface="Andale Mono"/>
                <a:cs typeface="Andale Mono"/>
              </a:rPr>
              <a:t>   out = "out/</a:t>
            </a:r>
            <a:r>
              <a:rPr lang="en-US" b="0" dirty="0" err="1" smtClean="0">
                <a:solidFill>
                  <a:srgbClr val="000000"/>
                </a:solidFill>
                <a:latin typeface="Andale Mono"/>
                <a:cs typeface="Andale Mono"/>
              </a:rPr>
              <a:t>pagerank_data</a:t>
            </a:r>
            <a:r>
              <a:rPr lang="en-US" b="0" dirty="0" smtClean="0">
                <a:solidFill>
                  <a:srgbClr val="000000"/>
                </a:solidFill>
                <a:latin typeface="Andale Mono"/>
                <a:cs typeface="Andale Mono"/>
              </a:rPr>
              <a:t>_" + </a:t>
            </a:r>
            <a:r>
              <a:rPr lang="en-US" b="0" dirty="0" err="1" smtClean="0">
                <a:solidFill>
                  <a:srgbClr val="000000"/>
                </a:solidFill>
                <a:latin typeface="Andale Mono"/>
                <a:cs typeface="Andale Mono"/>
              </a:rPr>
              <a:t>str(i</a:t>
            </a:r>
            <a:r>
              <a:rPr lang="en-US" b="0" dirty="0" smtClean="0">
                <a:solidFill>
                  <a:srgbClr val="000000"/>
                </a:solidFill>
                <a:latin typeface="Andale Mono"/>
                <a:cs typeface="Andale Mono"/>
              </a:rPr>
              <a:t> + 1)</a:t>
            </a:r>
          </a:p>
          <a:p>
            <a:r>
              <a:rPr lang="en-US" b="0" dirty="0" smtClean="0">
                <a:solidFill>
                  <a:srgbClr val="000000"/>
                </a:solidFill>
                <a:latin typeface="Andale Mono"/>
                <a:cs typeface="Andale Mono"/>
              </a:rPr>
              <a:t>   </a:t>
            </a:r>
            <a:r>
              <a:rPr lang="en-US" b="0" dirty="0" err="1" smtClean="0">
                <a:solidFill>
                  <a:srgbClr val="000000"/>
                </a:solidFill>
                <a:latin typeface="Andale Mono"/>
                <a:cs typeface="Andale Mono"/>
              </a:rPr>
              <a:t>params["docs_out</a:t>
            </a:r>
            <a:r>
              <a:rPr lang="en-US" b="0" dirty="0" smtClean="0">
                <a:solidFill>
                  <a:srgbClr val="000000"/>
                </a:solidFill>
                <a:latin typeface="Andale Mono"/>
                <a:cs typeface="Andale Mono"/>
              </a:rPr>
              <a:t>"] = out</a:t>
            </a:r>
          </a:p>
          <a:p>
            <a:r>
              <a:rPr lang="en-US" b="0" dirty="0" smtClean="0">
                <a:solidFill>
                  <a:srgbClr val="000000"/>
                </a:solidFill>
                <a:latin typeface="Andale Mono"/>
                <a:cs typeface="Andale Mono"/>
              </a:rPr>
              <a:t>   </a:t>
            </a:r>
            <a:r>
              <a:rPr lang="en-US" b="0" dirty="0" err="1" smtClean="0">
                <a:solidFill>
                  <a:srgbClr val="000000"/>
                </a:solidFill>
                <a:latin typeface="Andale Mono"/>
                <a:cs typeface="Andale Mono"/>
              </a:rPr>
              <a:t>Pig.fs("rmr</a:t>
            </a:r>
            <a:r>
              <a:rPr lang="en-US" b="0" dirty="0" smtClean="0">
                <a:solidFill>
                  <a:srgbClr val="000000"/>
                </a:solidFill>
                <a:latin typeface="Andale Mono"/>
                <a:cs typeface="Andale Mono"/>
              </a:rPr>
              <a:t> " + out)</a:t>
            </a:r>
          </a:p>
          <a:p>
            <a:r>
              <a:rPr lang="en-US" b="0" dirty="0" smtClean="0">
                <a:solidFill>
                  <a:srgbClr val="000000"/>
                </a:solidFill>
                <a:latin typeface="Andale Mono"/>
                <a:cs typeface="Andale Mono"/>
              </a:rPr>
              <a:t>   stats = </a:t>
            </a:r>
            <a:r>
              <a:rPr lang="en-US" b="0" dirty="0" err="1" smtClean="0">
                <a:solidFill>
                  <a:srgbClr val="000000"/>
                </a:solidFill>
                <a:latin typeface="Andale Mono"/>
                <a:cs typeface="Andale Mono"/>
              </a:rPr>
              <a:t>P.bind(params).runSingle</a:t>
            </a:r>
            <a:r>
              <a:rPr lang="en-US" b="0" dirty="0" smtClean="0">
                <a:solidFill>
                  <a:srgbClr val="000000"/>
                </a:solidFill>
                <a:latin typeface="Andale Mono"/>
                <a:cs typeface="Andale Mono"/>
              </a:rPr>
              <a:t>()</a:t>
            </a:r>
          </a:p>
          <a:p>
            <a:r>
              <a:rPr lang="en-US" b="0" dirty="0" smtClean="0">
                <a:solidFill>
                  <a:srgbClr val="000000"/>
                </a:solidFill>
                <a:latin typeface="Andale Mono"/>
                <a:cs typeface="Andale Mono"/>
              </a:rPr>
              <a:t>   if not </a:t>
            </a:r>
            <a:r>
              <a:rPr lang="en-US" b="0" dirty="0" err="1" smtClean="0">
                <a:solidFill>
                  <a:srgbClr val="000000"/>
                </a:solidFill>
                <a:latin typeface="Andale Mono"/>
                <a:cs typeface="Andale Mono"/>
              </a:rPr>
              <a:t>stats.isSuccessful</a:t>
            </a:r>
            <a:r>
              <a:rPr lang="en-US" b="0" dirty="0" smtClean="0">
                <a:solidFill>
                  <a:srgbClr val="000000"/>
                </a:solidFill>
                <a:latin typeface="Andale Mono"/>
                <a:cs typeface="Andale Mono"/>
              </a:rPr>
              <a:t>():</a:t>
            </a:r>
          </a:p>
          <a:p>
            <a:r>
              <a:rPr lang="en-US" b="0" dirty="0" smtClean="0">
                <a:solidFill>
                  <a:srgbClr val="000000"/>
                </a:solidFill>
                <a:latin typeface="Andale Mono"/>
                <a:cs typeface="Andale Mono"/>
              </a:rPr>
              <a:t>      raise ‘failed’</a:t>
            </a:r>
          </a:p>
          <a:p>
            <a:r>
              <a:rPr lang="en-US" b="0" dirty="0" smtClean="0">
                <a:solidFill>
                  <a:srgbClr val="000000"/>
                </a:solidFill>
                <a:latin typeface="Andale Mono"/>
                <a:cs typeface="Andale Mono"/>
              </a:rPr>
              <a:t>   </a:t>
            </a:r>
            <a:r>
              <a:rPr lang="en-US" b="0" dirty="0" err="1" smtClean="0">
                <a:solidFill>
                  <a:srgbClr val="000000"/>
                </a:solidFill>
                <a:latin typeface="Andale Mono"/>
                <a:cs typeface="Andale Mono"/>
              </a:rPr>
              <a:t>params["docs_in</a:t>
            </a:r>
            <a:r>
              <a:rPr lang="en-US" b="0" dirty="0" smtClean="0">
                <a:solidFill>
                  <a:srgbClr val="000000"/>
                </a:solidFill>
                <a:latin typeface="Andale Mono"/>
                <a:cs typeface="Andale Mono"/>
              </a:rPr>
              <a:t>"] = out</a:t>
            </a:r>
            <a:endParaRPr lang="en-US" b="0" dirty="0">
              <a:solidFill>
                <a:srgbClr val="000000"/>
              </a:solidFill>
              <a:latin typeface="Andale Mono"/>
              <a:cs typeface="Andale Mono"/>
            </a:endParaRPr>
          </a:p>
        </p:txBody>
      </p:sp>
      <p:sp>
        <p:nvSpPr>
          <p:cNvPr id="4" name="Title 3"/>
          <p:cNvSpPr>
            <a:spLocks noGrp="1"/>
          </p:cNvSpPr>
          <p:nvPr>
            <p:ph type="title"/>
          </p:nvPr>
        </p:nvSpPr>
        <p:spPr/>
        <p:txBody>
          <a:bodyPr/>
          <a:lstStyle/>
          <a:p>
            <a:r>
              <a:rPr lang="en-US" dirty="0" smtClean="0">
                <a:solidFill>
                  <a:srgbClr val="000000"/>
                </a:solidFill>
              </a:rPr>
              <a:t>Oh, the iterative part too…</a:t>
            </a:r>
            <a:endParaRPr lang="en-US" dirty="0">
              <a:solidFill>
                <a:srgbClr val="000000"/>
              </a:solidFill>
            </a:endParaRPr>
          </a:p>
        </p:txBody>
      </p:sp>
      <p:sp>
        <p:nvSpPr>
          <p:cNvPr id="6" name="TextBox 5"/>
          <p:cNvSpPr txBox="1">
            <a:spLocks noChangeArrowheads="1"/>
          </p:cNvSpPr>
          <p:nvPr/>
        </p:nvSpPr>
        <p:spPr bwMode="auto">
          <a:xfrm>
            <a:off x="0" y="6611938"/>
            <a:ext cx="4800600" cy="246221"/>
          </a:xfrm>
          <a:prstGeom prst="rect">
            <a:avLst/>
          </a:prstGeom>
          <a:noFill/>
          <a:ln w="9525">
            <a:noFill/>
            <a:miter lim="800000"/>
            <a:headEnd/>
            <a:tailEnd/>
          </a:ln>
        </p:spPr>
        <p:txBody>
          <a:bodyPr wrap="square">
            <a:spAutoFit/>
          </a:bodyPr>
          <a:lstStyle/>
          <a:p>
            <a:r>
              <a:rPr lang="da-DK" sz="1000" b="0" dirty="0" smtClean="0">
                <a:solidFill>
                  <a:srgbClr val="000000"/>
                </a:solidFill>
              </a:rPr>
              <a:t>From: </a:t>
            </a:r>
            <a:r>
              <a:rPr lang="en-US" sz="1000" b="0" dirty="0" smtClean="0">
                <a:solidFill>
                  <a:srgbClr val="000000"/>
                </a:solidFill>
              </a:rPr>
              <a:t>http://techblug.wordpress.com/2011/07/29/pagerank-implementation-in-pig/</a:t>
            </a:r>
            <a:endParaRPr lang="da-DK" sz="1000" b="0" dirty="0" smtClean="0">
              <a:solidFill>
                <a:srgbClr val="000000"/>
              </a:solidFill>
            </a:endParaRPr>
          </a:p>
        </p:txBody>
      </p:sp>
    </p:spTree>
    <p:extLst>
      <p:ext uri="{BB962C8B-B14F-4D97-AF65-F5344CB8AC3E}">
        <p14:creationId xmlns:p14="http://schemas.microsoft.com/office/powerpoint/2010/main" val="613887963"/>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ive-logo.png"/>
          <p:cNvPicPr>
            <a:picLocks noChangeAspect="1"/>
          </p:cNvPicPr>
          <p:nvPr/>
        </p:nvPicPr>
        <p:blipFill>
          <a:blip r:embed="rId2" cstate="print"/>
          <a:stretch>
            <a:fillRect/>
          </a:stretch>
        </p:blipFill>
        <p:spPr>
          <a:xfrm>
            <a:off x="914400" y="1905000"/>
            <a:ext cx="3200400" cy="2863516"/>
          </a:xfrm>
          <a:prstGeom prst="rect">
            <a:avLst/>
          </a:prstGeom>
        </p:spPr>
      </p:pic>
      <p:pic>
        <p:nvPicPr>
          <p:cNvPr id="5" name="Picture 4" descr="pig-in-overalls-big.gif"/>
          <p:cNvPicPr>
            <a:picLocks noChangeAspect="1"/>
          </p:cNvPicPr>
          <p:nvPr/>
        </p:nvPicPr>
        <p:blipFill>
          <a:blip r:embed="rId3" cstate="print"/>
          <a:stretch>
            <a:fillRect/>
          </a:stretch>
        </p:blipFill>
        <p:spPr>
          <a:xfrm>
            <a:off x="5791200" y="1905000"/>
            <a:ext cx="2105684" cy="3124283"/>
          </a:xfrm>
          <a:prstGeom prst="rect">
            <a:avLst/>
          </a:prstGeom>
        </p:spPr>
      </p:pic>
      <p:sp>
        <p:nvSpPr>
          <p:cNvPr id="8" name="TextBox 7"/>
          <p:cNvSpPr txBox="1"/>
          <p:nvPr/>
        </p:nvSpPr>
        <p:spPr>
          <a:xfrm>
            <a:off x="3528899" y="6096000"/>
            <a:ext cx="2338501" cy="584776"/>
          </a:xfrm>
          <a:prstGeom prst="rect">
            <a:avLst/>
          </a:prstGeom>
          <a:noFill/>
        </p:spPr>
        <p:txBody>
          <a:bodyPr wrap="none" rtlCol="0">
            <a:spAutoFit/>
          </a:bodyPr>
          <a:lstStyle/>
          <a:p>
            <a:r>
              <a:rPr lang="en-US" sz="3200" b="0" dirty="0" smtClean="0">
                <a:solidFill>
                  <a:srgbClr val="000000"/>
                </a:solidFill>
                <a:latin typeface="Gill Sans"/>
                <a:cs typeface="Gill Sans"/>
              </a:rPr>
              <a:t>What’s next?</a:t>
            </a:r>
            <a:endParaRPr lang="en-US" sz="3200" b="0" dirty="0">
              <a:solidFill>
                <a:srgbClr val="000000"/>
              </a:solidFill>
              <a:latin typeface="Gill Sans"/>
              <a:cs typeface="Gill Sans"/>
            </a:endParaRPr>
          </a:p>
        </p:txBody>
      </p:sp>
    </p:spTree>
    <p:extLst>
      <p:ext uri="{BB962C8B-B14F-4D97-AF65-F5344CB8AC3E}">
        <p14:creationId xmlns:p14="http://schemas.microsoft.com/office/powerpoint/2010/main" val="366987511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Imapala</a:t>
            </a:r>
            <a:endParaRPr lang="en-US" dirty="0"/>
          </a:p>
        </p:txBody>
      </p:sp>
      <p:sp>
        <p:nvSpPr>
          <p:cNvPr id="3" name="Content Placeholder 2"/>
          <p:cNvSpPr>
            <a:spLocks noGrp="1"/>
          </p:cNvSpPr>
          <p:nvPr>
            <p:ph idx="1"/>
          </p:nvPr>
        </p:nvSpPr>
        <p:spPr/>
        <p:txBody>
          <a:bodyPr/>
          <a:lstStyle/>
          <a:p>
            <a:r>
              <a:rPr lang="en-US" dirty="0" smtClean="0"/>
              <a:t>Open source analytical database for Hadoop</a:t>
            </a:r>
          </a:p>
          <a:p>
            <a:r>
              <a:rPr lang="en-US" dirty="0" smtClean="0"/>
              <a:t>Tight integration with HDFS and Parquet format</a:t>
            </a:r>
          </a:p>
          <a:p>
            <a:r>
              <a:rPr lang="en-US" dirty="0" smtClean="0"/>
              <a:t>Released October 2012</a:t>
            </a:r>
          </a:p>
          <a:p>
            <a:endParaRPr lang="en-US" dirty="0"/>
          </a:p>
        </p:txBody>
      </p:sp>
      <p:pic>
        <p:nvPicPr>
          <p:cNvPr id="4" name="Picture 3" descr="impala-logo.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467600" y="3962400"/>
            <a:ext cx="1457334" cy="2730500"/>
          </a:xfrm>
          <a:prstGeom prst="rect">
            <a:avLst/>
          </a:prstGeom>
        </p:spPr>
      </p:pic>
    </p:spTree>
    <p:extLst>
      <p:ext uri="{BB962C8B-B14F-4D97-AF65-F5344CB8AC3E}">
        <p14:creationId xmlns:p14="http://schemas.microsoft.com/office/powerpoint/2010/main" val="150097845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Impala Architecture</a:t>
            </a:r>
            <a:endParaRPr lang="en-US" dirty="0"/>
          </a:p>
        </p:txBody>
      </p:sp>
      <p:sp>
        <p:nvSpPr>
          <p:cNvPr id="3" name="Content Placeholder 2"/>
          <p:cNvSpPr>
            <a:spLocks noGrp="1"/>
          </p:cNvSpPr>
          <p:nvPr>
            <p:ph idx="1"/>
          </p:nvPr>
        </p:nvSpPr>
        <p:spPr/>
        <p:txBody>
          <a:bodyPr/>
          <a:lstStyle/>
          <a:p>
            <a:r>
              <a:rPr lang="en" dirty="0"/>
              <a:t>Impala daemon (impalad)</a:t>
            </a:r>
          </a:p>
          <a:p>
            <a:pPr marL="682625" lvl="2" indent="-225425"/>
            <a:r>
              <a:rPr lang="en-US" sz="2400" dirty="0" smtClean="0"/>
              <a:t>H</a:t>
            </a:r>
            <a:r>
              <a:rPr lang="en" sz="2400" dirty="0" smtClean="0"/>
              <a:t>andles client requests</a:t>
            </a:r>
            <a:endParaRPr lang="en-US" sz="2400" dirty="0" smtClean="0"/>
          </a:p>
          <a:p>
            <a:pPr marL="682625" lvl="2" indent="-225425"/>
            <a:r>
              <a:rPr lang="en-US" sz="2400" dirty="0" smtClean="0"/>
              <a:t>Handles internal query execution requests</a:t>
            </a:r>
            <a:endParaRPr lang="en" sz="2400" dirty="0" smtClean="0"/>
          </a:p>
          <a:p>
            <a:r>
              <a:rPr lang="en" dirty="0" smtClean="0"/>
              <a:t>State store daemon (statestored)</a:t>
            </a:r>
          </a:p>
          <a:p>
            <a:pPr marL="682625" lvl="2" indent="-225425"/>
            <a:r>
              <a:rPr lang="en-US" sz="2400" dirty="0" smtClean="0"/>
              <a:t>P</a:t>
            </a:r>
            <a:r>
              <a:rPr lang="en" sz="2400" dirty="0" smtClean="0"/>
              <a:t>rovides name service and metadata distribution</a:t>
            </a:r>
          </a:p>
        </p:txBody>
      </p:sp>
    </p:spTree>
    <p:extLst>
      <p:ext uri="{BB962C8B-B14F-4D97-AF65-F5344CB8AC3E}">
        <p14:creationId xmlns:p14="http://schemas.microsoft.com/office/powerpoint/2010/main" val="376343043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Impala Query Execution</a:t>
            </a:r>
            <a:endParaRPr lang="en-US" dirty="0"/>
          </a:p>
        </p:txBody>
      </p:sp>
      <p:sp>
        <p:nvSpPr>
          <p:cNvPr id="3" name="Content Placeholder 2"/>
          <p:cNvSpPr>
            <a:spLocks noGrp="1"/>
          </p:cNvSpPr>
          <p:nvPr>
            <p:ph idx="1"/>
          </p:nvPr>
        </p:nvSpPr>
        <p:spPr/>
        <p:txBody>
          <a:bodyPr/>
          <a:lstStyle/>
          <a:p>
            <a:pPr marL="457200" indent="-457200">
              <a:buFont typeface="+mj-lt"/>
              <a:buAutoNum type="arabicPeriod"/>
            </a:pPr>
            <a:r>
              <a:rPr lang="en-US" dirty="0" smtClean="0"/>
              <a:t>Request arrives</a:t>
            </a:r>
            <a:endParaRPr lang="en-US" dirty="0"/>
          </a:p>
          <a:p>
            <a:pPr marL="457200" indent="-457200">
              <a:buFont typeface="+mj-lt"/>
              <a:buAutoNum type="arabicPeriod"/>
            </a:pPr>
            <a:r>
              <a:rPr lang="en-US" dirty="0" smtClean="0"/>
              <a:t>Planner </a:t>
            </a:r>
            <a:r>
              <a:rPr lang="en-US" dirty="0"/>
              <a:t>turns request into collections of plan fragments</a:t>
            </a:r>
          </a:p>
          <a:p>
            <a:pPr marL="457200" indent="-457200">
              <a:buFont typeface="+mj-lt"/>
              <a:buAutoNum type="arabicPeriod"/>
            </a:pPr>
            <a:r>
              <a:rPr lang="en-US" dirty="0" smtClean="0"/>
              <a:t>Coordinator </a:t>
            </a:r>
            <a:r>
              <a:rPr lang="en-US" dirty="0"/>
              <a:t>initiates execution on remote </a:t>
            </a:r>
            <a:r>
              <a:rPr lang="en-US" dirty="0" smtClean="0"/>
              <a:t>impala daemons</a:t>
            </a:r>
            <a:endParaRPr lang="en-US" dirty="0"/>
          </a:p>
          <a:p>
            <a:pPr marL="457200" indent="-457200">
              <a:buFont typeface="+mj-lt"/>
              <a:buAutoNum type="arabicPeriod"/>
            </a:pPr>
            <a:r>
              <a:rPr lang="en-US" dirty="0" smtClean="0"/>
              <a:t>Intermediate </a:t>
            </a:r>
            <a:r>
              <a:rPr lang="en-US" dirty="0"/>
              <a:t>results are streamed between executors</a:t>
            </a:r>
          </a:p>
          <a:p>
            <a:pPr marL="457200" indent="-457200">
              <a:buFont typeface="+mj-lt"/>
              <a:buAutoNum type="arabicPeriod"/>
            </a:pPr>
            <a:r>
              <a:rPr lang="en-US" dirty="0" smtClean="0"/>
              <a:t>Query </a:t>
            </a:r>
            <a:r>
              <a:rPr lang="en-US" dirty="0"/>
              <a:t>results are streamed back to </a:t>
            </a:r>
            <a:r>
              <a:rPr lang="en-US" dirty="0" smtClean="0"/>
              <a:t>client</a:t>
            </a:r>
            <a:endParaRPr lang="en-US" dirty="0"/>
          </a:p>
        </p:txBody>
      </p:sp>
    </p:spTree>
    <p:extLst>
      <p:ext uri="{BB962C8B-B14F-4D97-AF65-F5344CB8AC3E}">
        <p14:creationId xmlns:p14="http://schemas.microsoft.com/office/powerpoint/2010/main" val="222592126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Shape 117"/>
          <p:cNvSpPr txBox="1"/>
          <p:nvPr/>
        </p:nvSpPr>
        <p:spPr>
          <a:xfrm>
            <a:off x="3352801" y="4048708"/>
            <a:ext cx="1906799" cy="306600"/>
          </a:xfrm>
          <a:prstGeom prst="rect">
            <a:avLst/>
          </a:prstGeom>
          <a:solidFill>
            <a:srgbClr val="FF0000"/>
          </a:solidFill>
          <a:ln>
            <a:noFill/>
          </a:ln>
        </p:spPr>
        <p:txBody>
          <a:bodyPr lIns="91425" tIns="91425" rIns="91425" bIns="91425" anchor="ctr" anchorCtr="0">
            <a:noAutofit/>
          </a:bodyPr>
          <a:lstStyle/>
          <a:p>
            <a:pPr algn="ctr">
              <a:buNone/>
            </a:pPr>
            <a:r>
              <a:rPr lang="en" sz="1200" dirty="0">
                <a:solidFill>
                  <a:srgbClr val="000000"/>
                </a:solidFill>
              </a:rPr>
              <a:t>Query Planner</a:t>
            </a:r>
          </a:p>
        </p:txBody>
      </p:sp>
      <p:sp>
        <p:nvSpPr>
          <p:cNvPr id="126" name="Shape 119"/>
          <p:cNvSpPr txBox="1"/>
          <p:nvPr/>
        </p:nvSpPr>
        <p:spPr>
          <a:xfrm>
            <a:off x="3353251" y="4745527"/>
            <a:ext cx="1905899" cy="304799"/>
          </a:xfrm>
          <a:prstGeom prst="rect">
            <a:avLst/>
          </a:prstGeom>
          <a:solidFill>
            <a:srgbClr val="FF9900"/>
          </a:solidFill>
        </p:spPr>
        <p:txBody>
          <a:bodyPr lIns="91425" tIns="91425" rIns="91425" bIns="91425" anchor="ctr" anchorCtr="0">
            <a:noAutofit/>
          </a:bodyPr>
          <a:lstStyle/>
          <a:p>
            <a:pPr algn="ctr">
              <a:buNone/>
            </a:pPr>
            <a:r>
              <a:rPr lang="en" sz="1200">
                <a:solidFill>
                  <a:srgbClr val="000000"/>
                </a:solidFill>
              </a:rPr>
              <a:t>Query Executor</a:t>
            </a:r>
          </a:p>
        </p:txBody>
      </p:sp>
      <p:sp>
        <p:nvSpPr>
          <p:cNvPr id="127" name="Shape 120"/>
          <p:cNvSpPr txBox="1"/>
          <p:nvPr/>
        </p:nvSpPr>
        <p:spPr>
          <a:xfrm>
            <a:off x="3352896" y="5116427"/>
            <a:ext cx="1068600" cy="304799"/>
          </a:xfrm>
          <a:prstGeom prst="rect">
            <a:avLst/>
          </a:prstGeom>
          <a:solidFill>
            <a:srgbClr val="3366FF"/>
          </a:solidFill>
        </p:spPr>
        <p:txBody>
          <a:bodyPr lIns="91425" tIns="91425" rIns="91425" bIns="91425" anchor="ctr" anchorCtr="0">
            <a:noAutofit/>
          </a:bodyPr>
          <a:lstStyle/>
          <a:p>
            <a:pPr algn="ctr">
              <a:buNone/>
            </a:pPr>
            <a:r>
              <a:rPr lang="en" sz="1200">
                <a:solidFill>
                  <a:srgbClr val="000000"/>
                </a:solidFill>
              </a:rPr>
              <a:t>HDFS DN</a:t>
            </a:r>
          </a:p>
        </p:txBody>
      </p:sp>
      <p:sp>
        <p:nvSpPr>
          <p:cNvPr id="128" name="Shape 121"/>
          <p:cNvSpPr txBox="1"/>
          <p:nvPr/>
        </p:nvSpPr>
        <p:spPr>
          <a:xfrm>
            <a:off x="4494996" y="5116427"/>
            <a:ext cx="762899" cy="304799"/>
          </a:xfrm>
          <a:prstGeom prst="rect">
            <a:avLst/>
          </a:prstGeom>
          <a:solidFill>
            <a:srgbClr val="3366FF"/>
          </a:solidFill>
        </p:spPr>
        <p:txBody>
          <a:bodyPr lIns="91425" tIns="91425" rIns="91425" bIns="91425" anchor="ctr" anchorCtr="0">
            <a:noAutofit/>
          </a:bodyPr>
          <a:lstStyle/>
          <a:p>
            <a:pPr algn="ctr">
              <a:buNone/>
            </a:pPr>
            <a:r>
              <a:rPr lang="en" sz="1200">
                <a:solidFill>
                  <a:srgbClr val="000000"/>
                </a:solidFill>
              </a:rPr>
              <a:t>HBase</a:t>
            </a:r>
          </a:p>
        </p:txBody>
      </p:sp>
      <p:grpSp>
        <p:nvGrpSpPr>
          <p:cNvPr id="129" name="Shape 122"/>
          <p:cNvGrpSpPr/>
          <p:nvPr/>
        </p:nvGrpSpPr>
        <p:grpSpPr>
          <a:xfrm>
            <a:off x="914496" y="2449427"/>
            <a:ext cx="1447800" cy="685799"/>
            <a:chOff x="1143000" y="457200"/>
            <a:chExt cx="1447800" cy="685799"/>
          </a:xfrm>
        </p:grpSpPr>
        <p:sp>
          <p:nvSpPr>
            <p:cNvPr id="146" name="Shape 123"/>
            <p:cNvSpPr txBox="1"/>
            <p:nvPr/>
          </p:nvSpPr>
          <p:spPr>
            <a:xfrm>
              <a:off x="1143000" y="457200"/>
              <a:ext cx="1447800" cy="304799"/>
            </a:xfrm>
            <a:prstGeom prst="rect">
              <a:avLst/>
            </a:prstGeom>
            <a:solidFill>
              <a:srgbClr val="FF0000"/>
            </a:solidFill>
          </p:spPr>
          <p:txBody>
            <a:bodyPr lIns="91425" tIns="91425" rIns="91425" bIns="91425" anchor="ctr" anchorCtr="0">
              <a:noAutofit/>
            </a:bodyPr>
            <a:lstStyle/>
            <a:p>
              <a:pPr algn="ctr">
                <a:buNone/>
              </a:pPr>
              <a:r>
                <a:rPr lang="en" sz="1200" dirty="0">
                  <a:solidFill>
                    <a:srgbClr val="000000"/>
                  </a:solidFill>
                </a:rPr>
                <a:t>SQL App</a:t>
              </a:r>
            </a:p>
          </p:txBody>
        </p:sp>
        <p:sp>
          <p:nvSpPr>
            <p:cNvPr id="147" name="Shape 124"/>
            <p:cNvSpPr txBox="1"/>
            <p:nvPr/>
          </p:nvSpPr>
          <p:spPr>
            <a:xfrm>
              <a:off x="1143000" y="838200"/>
              <a:ext cx="1447800" cy="304799"/>
            </a:xfrm>
            <a:prstGeom prst="rect">
              <a:avLst/>
            </a:prstGeom>
            <a:solidFill>
              <a:srgbClr val="FF0000"/>
            </a:solidFill>
          </p:spPr>
          <p:txBody>
            <a:bodyPr lIns="91425" tIns="91425" rIns="91425" bIns="91425" anchor="ctr" anchorCtr="0">
              <a:noAutofit/>
            </a:bodyPr>
            <a:lstStyle/>
            <a:p>
              <a:pPr algn="ctr">
                <a:buNone/>
              </a:pPr>
              <a:r>
                <a:rPr lang="en" sz="1200" dirty="0">
                  <a:solidFill>
                    <a:srgbClr val="000000"/>
                  </a:solidFill>
                </a:rPr>
                <a:t>ODBC</a:t>
              </a:r>
            </a:p>
          </p:txBody>
        </p:sp>
      </p:grpSp>
      <p:sp>
        <p:nvSpPr>
          <p:cNvPr id="130" name="Shape 125"/>
          <p:cNvSpPr txBox="1"/>
          <p:nvPr/>
        </p:nvSpPr>
        <p:spPr>
          <a:xfrm>
            <a:off x="4038696" y="2438399"/>
            <a:ext cx="1068600" cy="707856"/>
          </a:xfrm>
          <a:prstGeom prst="rect">
            <a:avLst/>
          </a:prstGeom>
          <a:solidFill>
            <a:srgbClr val="3366FF"/>
          </a:solidFill>
        </p:spPr>
        <p:txBody>
          <a:bodyPr lIns="91425" tIns="91425" rIns="91425" bIns="91425" anchor="ctr" anchorCtr="0">
            <a:noAutofit/>
          </a:bodyPr>
          <a:lstStyle/>
          <a:p>
            <a:pPr algn="ctr">
              <a:buNone/>
            </a:pPr>
            <a:r>
              <a:rPr lang="en" sz="1200" dirty="0">
                <a:solidFill>
                  <a:srgbClr val="000000"/>
                </a:solidFill>
              </a:rPr>
              <a:t>Hive</a:t>
            </a:r>
            <a:br>
              <a:rPr lang="en" sz="1200" dirty="0">
                <a:solidFill>
                  <a:srgbClr val="000000"/>
                </a:solidFill>
              </a:rPr>
            </a:br>
            <a:r>
              <a:rPr lang="en" sz="1200" dirty="0">
                <a:solidFill>
                  <a:srgbClr val="000000"/>
                </a:solidFill>
              </a:rPr>
              <a:t>Metastore</a:t>
            </a:r>
          </a:p>
        </p:txBody>
      </p:sp>
      <p:sp>
        <p:nvSpPr>
          <p:cNvPr id="131" name="Shape 126"/>
          <p:cNvSpPr txBox="1"/>
          <p:nvPr/>
        </p:nvSpPr>
        <p:spPr>
          <a:xfrm>
            <a:off x="5257896" y="2449427"/>
            <a:ext cx="1066799" cy="685799"/>
          </a:xfrm>
          <a:prstGeom prst="rect">
            <a:avLst/>
          </a:prstGeom>
          <a:solidFill>
            <a:srgbClr val="3366FF"/>
          </a:solidFill>
        </p:spPr>
        <p:txBody>
          <a:bodyPr lIns="91425" tIns="91425" rIns="91425" bIns="91425" anchor="ctr" anchorCtr="0">
            <a:noAutofit/>
          </a:bodyPr>
          <a:lstStyle/>
          <a:p>
            <a:pPr algn="ctr">
              <a:buNone/>
            </a:pPr>
            <a:r>
              <a:rPr lang="en" sz="1200">
                <a:solidFill>
                  <a:srgbClr val="000000"/>
                </a:solidFill>
              </a:rPr>
              <a:t>HDFS NN</a:t>
            </a:r>
          </a:p>
        </p:txBody>
      </p:sp>
      <p:sp>
        <p:nvSpPr>
          <p:cNvPr id="132" name="Shape 127"/>
          <p:cNvSpPr txBox="1"/>
          <p:nvPr/>
        </p:nvSpPr>
        <p:spPr>
          <a:xfrm>
            <a:off x="6478986" y="2449427"/>
            <a:ext cx="1142099" cy="685799"/>
          </a:xfrm>
          <a:prstGeom prst="rect">
            <a:avLst/>
          </a:prstGeom>
          <a:solidFill>
            <a:srgbClr val="FF9900"/>
          </a:solidFill>
        </p:spPr>
        <p:txBody>
          <a:bodyPr lIns="91425" tIns="91425" rIns="91425" bIns="91425" anchor="ctr" anchorCtr="0">
            <a:noAutofit/>
          </a:bodyPr>
          <a:lstStyle/>
          <a:p>
            <a:pPr algn="ctr">
              <a:buNone/>
            </a:pPr>
            <a:r>
              <a:rPr lang="en" sz="1200">
                <a:solidFill>
                  <a:srgbClr val="000000"/>
                </a:solidFill>
              </a:rPr>
              <a:t>Statestore</a:t>
            </a:r>
          </a:p>
        </p:txBody>
      </p:sp>
      <p:sp>
        <p:nvSpPr>
          <p:cNvPr id="133" name="Shape 128"/>
          <p:cNvSpPr txBox="1"/>
          <p:nvPr/>
        </p:nvSpPr>
        <p:spPr>
          <a:xfrm>
            <a:off x="916500" y="4048708"/>
            <a:ext cx="1903200" cy="306600"/>
          </a:xfrm>
          <a:prstGeom prst="rect">
            <a:avLst/>
          </a:prstGeom>
          <a:solidFill>
            <a:srgbClr val="FF9900"/>
          </a:solidFill>
          <a:ln>
            <a:noFill/>
          </a:ln>
        </p:spPr>
        <p:txBody>
          <a:bodyPr lIns="91425" tIns="91425" rIns="91425" bIns="91425" anchor="ctr" anchorCtr="0">
            <a:noAutofit/>
          </a:bodyPr>
          <a:lstStyle/>
          <a:p>
            <a:pPr algn="ctr">
              <a:buNone/>
            </a:pPr>
            <a:r>
              <a:rPr lang="en" sz="1200" dirty="0">
                <a:solidFill>
                  <a:srgbClr val="000000"/>
                </a:solidFill>
              </a:rPr>
              <a:t>Query Planner</a:t>
            </a:r>
          </a:p>
        </p:txBody>
      </p:sp>
      <p:sp>
        <p:nvSpPr>
          <p:cNvPr id="134" name="Shape 129"/>
          <p:cNvSpPr txBox="1"/>
          <p:nvPr/>
        </p:nvSpPr>
        <p:spPr>
          <a:xfrm>
            <a:off x="917100" y="4403506"/>
            <a:ext cx="1902000" cy="304799"/>
          </a:xfrm>
          <a:prstGeom prst="rect">
            <a:avLst/>
          </a:prstGeom>
          <a:solidFill>
            <a:srgbClr val="FF9900"/>
          </a:solidFill>
        </p:spPr>
        <p:txBody>
          <a:bodyPr lIns="91425" tIns="91425" rIns="91425" bIns="91425" anchor="ctr" anchorCtr="0">
            <a:noAutofit/>
          </a:bodyPr>
          <a:lstStyle/>
          <a:p>
            <a:pPr algn="ctr">
              <a:buNone/>
            </a:pPr>
            <a:r>
              <a:rPr lang="en" sz="1400" dirty="0">
                <a:solidFill>
                  <a:srgbClr val="000000"/>
                </a:solidFill>
              </a:rPr>
              <a:t>Query Coordinator</a:t>
            </a:r>
          </a:p>
        </p:txBody>
      </p:sp>
      <p:sp>
        <p:nvSpPr>
          <p:cNvPr id="135" name="Shape 130"/>
          <p:cNvSpPr txBox="1"/>
          <p:nvPr/>
        </p:nvSpPr>
        <p:spPr>
          <a:xfrm>
            <a:off x="914400" y="4745527"/>
            <a:ext cx="1907400" cy="304799"/>
          </a:xfrm>
          <a:prstGeom prst="rect">
            <a:avLst/>
          </a:prstGeom>
          <a:solidFill>
            <a:srgbClr val="FF9900"/>
          </a:solidFill>
        </p:spPr>
        <p:txBody>
          <a:bodyPr lIns="91425" tIns="91425" rIns="91425" bIns="91425" anchor="ctr" anchorCtr="0">
            <a:noAutofit/>
          </a:bodyPr>
          <a:lstStyle/>
          <a:p>
            <a:pPr algn="ctr">
              <a:buNone/>
            </a:pPr>
            <a:r>
              <a:rPr lang="en" sz="1200" dirty="0">
                <a:solidFill>
                  <a:srgbClr val="000000"/>
                </a:solidFill>
              </a:rPr>
              <a:t>Query Executor</a:t>
            </a:r>
          </a:p>
        </p:txBody>
      </p:sp>
      <p:sp>
        <p:nvSpPr>
          <p:cNvPr id="136" name="Shape 131"/>
          <p:cNvSpPr txBox="1"/>
          <p:nvPr/>
        </p:nvSpPr>
        <p:spPr>
          <a:xfrm>
            <a:off x="914496" y="5116427"/>
            <a:ext cx="1064999" cy="304799"/>
          </a:xfrm>
          <a:prstGeom prst="rect">
            <a:avLst/>
          </a:prstGeom>
          <a:solidFill>
            <a:srgbClr val="3366FF"/>
          </a:solidFill>
        </p:spPr>
        <p:txBody>
          <a:bodyPr lIns="91425" tIns="91425" rIns="91425" bIns="91425" anchor="ctr" anchorCtr="0">
            <a:noAutofit/>
          </a:bodyPr>
          <a:lstStyle/>
          <a:p>
            <a:pPr algn="ctr">
              <a:buNone/>
            </a:pPr>
            <a:r>
              <a:rPr lang="en" sz="1200">
                <a:solidFill>
                  <a:srgbClr val="000000"/>
                </a:solidFill>
              </a:rPr>
              <a:t>HDFS DN</a:t>
            </a:r>
          </a:p>
        </p:txBody>
      </p:sp>
      <p:sp>
        <p:nvSpPr>
          <p:cNvPr id="137" name="Shape 132"/>
          <p:cNvSpPr txBox="1"/>
          <p:nvPr/>
        </p:nvSpPr>
        <p:spPr>
          <a:xfrm>
            <a:off x="2056596" y="5116427"/>
            <a:ext cx="762899" cy="304799"/>
          </a:xfrm>
          <a:prstGeom prst="rect">
            <a:avLst/>
          </a:prstGeom>
          <a:solidFill>
            <a:srgbClr val="3366FF"/>
          </a:solidFill>
        </p:spPr>
        <p:txBody>
          <a:bodyPr lIns="91425" tIns="91425" rIns="91425" bIns="91425" anchor="ctr" anchorCtr="0">
            <a:noAutofit/>
          </a:bodyPr>
          <a:lstStyle/>
          <a:p>
            <a:pPr algn="ctr">
              <a:buNone/>
            </a:pPr>
            <a:r>
              <a:rPr lang="en" sz="1200">
                <a:solidFill>
                  <a:srgbClr val="000000"/>
                </a:solidFill>
              </a:rPr>
              <a:t>HBase</a:t>
            </a:r>
          </a:p>
        </p:txBody>
      </p:sp>
      <p:sp>
        <p:nvSpPr>
          <p:cNvPr id="138" name="Shape 133"/>
          <p:cNvSpPr txBox="1"/>
          <p:nvPr/>
        </p:nvSpPr>
        <p:spPr>
          <a:xfrm>
            <a:off x="5715141" y="4048708"/>
            <a:ext cx="1905899" cy="306600"/>
          </a:xfrm>
          <a:prstGeom prst="rect">
            <a:avLst/>
          </a:prstGeom>
          <a:solidFill>
            <a:srgbClr val="FF9900"/>
          </a:solidFill>
          <a:ln>
            <a:noFill/>
          </a:ln>
        </p:spPr>
        <p:txBody>
          <a:bodyPr lIns="91425" tIns="91425" rIns="91425" bIns="91425" anchor="ctr" anchorCtr="0">
            <a:noAutofit/>
          </a:bodyPr>
          <a:lstStyle/>
          <a:p>
            <a:pPr algn="ctr">
              <a:buNone/>
            </a:pPr>
            <a:r>
              <a:rPr lang="en" sz="1200" dirty="0">
                <a:solidFill>
                  <a:srgbClr val="000000"/>
                </a:solidFill>
              </a:rPr>
              <a:t>Query Planner</a:t>
            </a:r>
          </a:p>
        </p:txBody>
      </p:sp>
      <p:sp>
        <p:nvSpPr>
          <p:cNvPr id="139" name="Shape 135"/>
          <p:cNvSpPr txBox="1"/>
          <p:nvPr/>
        </p:nvSpPr>
        <p:spPr>
          <a:xfrm>
            <a:off x="5715741" y="4745527"/>
            <a:ext cx="1904699" cy="304799"/>
          </a:xfrm>
          <a:prstGeom prst="rect">
            <a:avLst/>
          </a:prstGeom>
          <a:solidFill>
            <a:srgbClr val="FF9900"/>
          </a:solidFill>
        </p:spPr>
        <p:txBody>
          <a:bodyPr lIns="91425" tIns="91425" rIns="91425" bIns="91425" anchor="ctr" anchorCtr="0">
            <a:noAutofit/>
          </a:bodyPr>
          <a:lstStyle/>
          <a:p>
            <a:pPr algn="ctr">
              <a:buNone/>
            </a:pPr>
            <a:r>
              <a:rPr lang="en" sz="1200">
                <a:solidFill>
                  <a:srgbClr val="000000"/>
                </a:solidFill>
              </a:rPr>
              <a:t>Query Executor</a:t>
            </a:r>
          </a:p>
        </p:txBody>
      </p:sp>
      <p:sp>
        <p:nvSpPr>
          <p:cNvPr id="140" name="Shape 136"/>
          <p:cNvSpPr txBox="1"/>
          <p:nvPr/>
        </p:nvSpPr>
        <p:spPr>
          <a:xfrm>
            <a:off x="5715191" y="5116427"/>
            <a:ext cx="1067699" cy="304799"/>
          </a:xfrm>
          <a:prstGeom prst="rect">
            <a:avLst/>
          </a:prstGeom>
          <a:solidFill>
            <a:srgbClr val="3366FF"/>
          </a:solidFill>
        </p:spPr>
        <p:txBody>
          <a:bodyPr lIns="91425" tIns="91425" rIns="91425" bIns="91425" anchor="ctr" anchorCtr="0">
            <a:noAutofit/>
          </a:bodyPr>
          <a:lstStyle/>
          <a:p>
            <a:pPr algn="ctr">
              <a:buNone/>
            </a:pPr>
            <a:r>
              <a:rPr lang="en" sz="1200">
                <a:solidFill>
                  <a:srgbClr val="000000"/>
                </a:solidFill>
              </a:rPr>
              <a:t>HDFS DN</a:t>
            </a:r>
          </a:p>
        </p:txBody>
      </p:sp>
      <p:sp>
        <p:nvSpPr>
          <p:cNvPr id="141" name="Shape 137"/>
          <p:cNvSpPr txBox="1"/>
          <p:nvPr/>
        </p:nvSpPr>
        <p:spPr>
          <a:xfrm>
            <a:off x="6857196" y="5116427"/>
            <a:ext cx="762899" cy="304799"/>
          </a:xfrm>
          <a:prstGeom prst="rect">
            <a:avLst/>
          </a:prstGeom>
          <a:solidFill>
            <a:srgbClr val="3366FF"/>
          </a:solidFill>
        </p:spPr>
        <p:txBody>
          <a:bodyPr lIns="91425" tIns="91425" rIns="91425" bIns="91425" anchor="ctr" anchorCtr="0">
            <a:noAutofit/>
          </a:bodyPr>
          <a:lstStyle/>
          <a:p>
            <a:pPr algn="ctr">
              <a:buNone/>
            </a:pPr>
            <a:r>
              <a:rPr lang="en" sz="1200" dirty="0">
                <a:solidFill>
                  <a:srgbClr val="000000"/>
                </a:solidFill>
              </a:rPr>
              <a:t>HBase</a:t>
            </a:r>
          </a:p>
        </p:txBody>
      </p:sp>
      <p:cxnSp>
        <p:nvCxnSpPr>
          <p:cNvPr id="142" name="Shape 138"/>
          <p:cNvCxnSpPr/>
          <p:nvPr/>
        </p:nvCxnSpPr>
        <p:spPr>
          <a:xfrm>
            <a:off x="1638396" y="3135227"/>
            <a:ext cx="1714500" cy="914400"/>
          </a:xfrm>
          <a:prstGeom prst="straightConnector1">
            <a:avLst/>
          </a:prstGeom>
          <a:noFill/>
          <a:ln w="19050" cap="flat">
            <a:solidFill>
              <a:srgbClr val="FF0000"/>
            </a:solidFill>
            <a:prstDash val="solid"/>
            <a:round/>
            <a:headEnd type="none" w="lg" len="lg"/>
            <a:tailEnd type="triangle" w="lg" len="lg"/>
          </a:ln>
        </p:spPr>
      </p:cxnSp>
      <p:sp>
        <p:nvSpPr>
          <p:cNvPr id="143" name="Shape 139"/>
          <p:cNvSpPr txBox="1"/>
          <p:nvPr/>
        </p:nvSpPr>
        <p:spPr>
          <a:xfrm>
            <a:off x="2495646" y="3287626"/>
            <a:ext cx="1219199" cy="304799"/>
          </a:xfrm>
          <a:prstGeom prst="rect">
            <a:avLst/>
          </a:prstGeom>
        </p:spPr>
        <p:txBody>
          <a:bodyPr lIns="91425" tIns="91425" rIns="91425" bIns="91425" anchor="ctr" anchorCtr="0">
            <a:noAutofit/>
          </a:bodyPr>
          <a:lstStyle/>
          <a:p>
            <a:pPr algn="ctr">
              <a:buNone/>
            </a:pPr>
            <a:r>
              <a:rPr lang="en" sz="1200" b="1" dirty="0">
                <a:solidFill>
                  <a:srgbClr val="000000"/>
                </a:solidFill>
              </a:rPr>
              <a:t>SQL request</a:t>
            </a:r>
          </a:p>
        </p:txBody>
      </p:sp>
      <p:sp>
        <p:nvSpPr>
          <p:cNvPr id="144" name="Shape 129"/>
          <p:cNvSpPr txBox="1"/>
          <p:nvPr/>
        </p:nvSpPr>
        <p:spPr>
          <a:xfrm>
            <a:off x="3355200" y="4403506"/>
            <a:ext cx="1902000" cy="304799"/>
          </a:xfrm>
          <a:prstGeom prst="rect">
            <a:avLst/>
          </a:prstGeom>
          <a:solidFill>
            <a:srgbClr val="FF9900"/>
          </a:solidFill>
        </p:spPr>
        <p:txBody>
          <a:bodyPr lIns="91425" tIns="91425" rIns="91425" bIns="91425" anchor="ctr" anchorCtr="0">
            <a:noAutofit/>
          </a:bodyPr>
          <a:lstStyle/>
          <a:p>
            <a:pPr algn="ctr">
              <a:buNone/>
            </a:pPr>
            <a:r>
              <a:rPr lang="en" sz="1400" dirty="0">
                <a:solidFill>
                  <a:srgbClr val="000000"/>
                </a:solidFill>
              </a:rPr>
              <a:t>Query Coordinator</a:t>
            </a:r>
          </a:p>
        </p:txBody>
      </p:sp>
      <p:sp>
        <p:nvSpPr>
          <p:cNvPr id="145" name="Shape 129"/>
          <p:cNvSpPr txBox="1"/>
          <p:nvPr/>
        </p:nvSpPr>
        <p:spPr>
          <a:xfrm>
            <a:off x="5717090" y="4403506"/>
            <a:ext cx="1902000" cy="304799"/>
          </a:xfrm>
          <a:prstGeom prst="rect">
            <a:avLst/>
          </a:prstGeom>
          <a:solidFill>
            <a:srgbClr val="FF9900"/>
          </a:solidFill>
        </p:spPr>
        <p:txBody>
          <a:bodyPr lIns="91425" tIns="91425" rIns="91425" bIns="91425" anchor="ctr" anchorCtr="0">
            <a:noAutofit/>
          </a:bodyPr>
          <a:lstStyle/>
          <a:p>
            <a:pPr algn="ctr">
              <a:buNone/>
            </a:pPr>
            <a:r>
              <a:rPr lang="en" sz="1400" dirty="0">
                <a:solidFill>
                  <a:srgbClr val="000000"/>
                </a:solidFill>
              </a:rPr>
              <a:t>Query Coordinator</a:t>
            </a:r>
          </a:p>
        </p:txBody>
      </p:sp>
    </p:spTree>
    <p:extLst>
      <p:ext uri="{BB962C8B-B14F-4D97-AF65-F5344CB8AC3E}">
        <p14:creationId xmlns:p14="http://schemas.microsoft.com/office/powerpoint/2010/main" val="147839152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Shape 117"/>
          <p:cNvSpPr txBox="1"/>
          <p:nvPr/>
        </p:nvSpPr>
        <p:spPr>
          <a:xfrm>
            <a:off x="3352801" y="4048708"/>
            <a:ext cx="1906799" cy="306600"/>
          </a:xfrm>
          <a:prstGeom prst="rect">
            <a:avLst/>
          </a:prstGeom>
          <a:solidFill>
            <a:srgbClr val="FF9933"/>
          </a:solidFill>
          <a:ln>
            <a:noFill/>
          </a:ln>
        </p:spPr>
        <p:txBody>
          <a:bodyPr lIns="91425" tIns="91425" rIns="91425" bIns="91425" anchor="ctr" anchorCtr="0">
            <a:noAutofit/>
          </a:bodyPr>
          <a:lstStyle/>
          <a:p>
            <a:pPr algn="ctr">
              <a:buNone/>
            </a:pPr>
            <a:r>
              <a:rPr lang="en" sz="1200" dirty="0">
                <a:solidFill>
                  <a:srgbClr val="000000"/>
                </a:solidFill>
              </a:rPr>
              <a:t>Query Planner</a:t>
            </a:r>
          </a:p>
        </p:txBody>
      </p:sp>
      <p:sp>
        <p:nvSpPr>
          <p:cNvPr id="54" name="Shape 119"/>
          <p:cNvSpPr txBox="1"/>
          <p:nvPr/>
        </p:nvSpPr>
        <p:spPr>
          <a:xfrm>
            <a:off x="3353251" y="4745527"/>
            <a:ext cx="1905899" cy="304799"/>
          </a:xfrm>
          <a:prstGeom prst="rect">
            <a:avLst/>
          </a:prstGeom>
          <a:solidFill>
            <a:srgbClr val="FF0000"/>
          </a:solidFill>
        </p:spPr>
        <p:txBody>
          <a:bodyPr lIns="91425" tIns="91425" rIns="91425" bIns="91425" anchor="ctr" anchorCtr="0">
            <a:noAutofit/>
          </a:bodyPr>
          <a:lstStyle/>
          <a:p>
            <a:pPr algn="ctr">
              <a:buNone/>
            </a:pPr>
            <a:r>
              <a:rPr lang="en" sz="1200">
                <a:solidFill>
                  <a:srgbClr val="000000"/>
                </a:solidFill>
              </a:rPr>
              <a:t>Query Executor</a:t>
            </a:r>
          </a:p>
        </p:txBody>
      </p:sp>
      <p:grpSp>
        <p:nvGrpSpPr>
          <p:cNvPr id="57" name="Shape 122"/>
          <p:cNvGrpSpPr/>
          <p:nvPr/>
        </p:nvGrpSpPr>
        <p:grpSpPr>
          <a:xfrm>
            <a:off x="914496" y="2449427"/>
            <a:ext cx="1447800" cy="685799"/>
            <a:chOff x="1143000" y="457200"/>
            <a:chExt cx="1447800" cy="685799"/>
          </a:xfrm>
        </p:grpSpPr>
        <p:sp>
          <p:nvSpPr>
            <p:cNvPr id="72" name="Shape 123"/>
            <p:cNvSpPr txBox="1"/>
            <p:nvPr/>
          </p:nvSpPr>
          <p:spPr>
            <a:xfrm>
              <a:off x="1143000" y="457200"/>
              <a:ext cx="1447800" cy="304799"/>
            </a:xfrm>
            <a:prstGeom prst="rect">
              <a:avLst/>
            </a:prstGeom>
            <a:solidFill>
              <a:srgbClr val="3366FF"/>
            </a:solidFill>
          </p:spPr>
          <p:txBody>
            <a:bodyPr lIns="91425" tIns="91425" rIns="91425" bIns="91425" anchor="ctr" anchorCtr="0">
              <a:noAutofit/>
            </a:bodyPr>
            <a:lstStyle/>
            <a:p>
              <a:pPr algn="ctr">
                <a:buNone/>
              </a:pPr>
              <a:r>
                <a:rPr lang="en" sz="1200" dirty="0">
                  <a:solidFill>
                    <a:srgbClr val="000000"/>
                  </a:solidFill>
                </a:rPr>
                <a:t>SQL App</a:t>
              </a:r>
            </a:p>
          </p:txBody>
        </p:sp>
        <p:sp>
          <p:nvSpPr>
            <p:cNvPr id="73" name="Shape 124"/>
            <p:cNvSpPr txBox="1"/>
            <p:nvPr/>
          </p:nvSpPr>
          <p:spPr>
            <a:xfrm>
              <a:off x="1143000" y="838200"/>
              <a:ext cx="1447800" cy="304799"/>
            </a:xfrm>
            <a:prstGeom prst="rect">
              <a:avLst/>
            </a:prstGeom>
            <a:solidFill>
              <a:srgbClr val="3366FF"/>
            </a:solidFill>
          </p:spPr>
          <p:txBody>
            <a:bodyPr lIns="91425" tIns="91425" rIns="91425" bIns="91425" anchor="ctr" anchorCtr="0">
              <a:noAutofit/>
            </a:bodyPr>
            <a:lstStyle/>
            <a:p>
              <a:pPr algn="ctr">
                <a:buNone/>
              </a:pPr>
              <a:r>
                <a:rPr lang="en" sz="1200" dirty="0">
                  <a:solidFill>
                    <a:srgbClr val="000000"/>
                  </a:solidFill>
                </a:rPr>
                <a:t>ODBC</a:t>
              </a:r>
            </a:p>
          </p:txBody>
        </p:sp>
      </p:grpSp>
      <p:sp>
        <p:nvSpPr>
          <p:cNvPr id="60" name="Shape 127"/>
          <p:cNvSpPr txBox="1"/>
          <p:nvPr/>
        </p:nvSpPr>
        <p:spPr>
          <a:xfrm>
            <a:off x="6478986" y="2449427"/>
            <a:ext cx="1142099" cy="685799"/>
          </a:xfrm>
          <a:prstGeom prst="rect">
            <a:avLst/>
          </a:prstGeom>
          <a:solidFill>
            <a:srgbClr val="FF9900"/>
          </a:solidFill>
        </p:spPr>
        <p:txBody>
          <a:bodyPr lIns="91425" tIns="91425" rIns="91425" bIns="91425" anchor="ctr" anchorCtr="0">
            <a:noAutofit/>
          </a:bodyPr>
          <a:lstStyle/>
          <a:p>
            <a:pPr algn="ctr">
              <a:buNone/>
            </a:pPr>
            <a:r>
              <a:rPr lang="en" sz="1200">
                <a:solidFill>
                  <a:srgbClr val="000000"/>
                </a:solidFill>
              </a:rPr>
              <a:t>Statestore</a:t>
            </a:r>
          </a:p>
        </p:txBody>
      </p:sp>
      <p:sp>
        <p:nvSpPr>
          <p:cNvPr id="61" name="Shape 128"/>
          <p:cNvSpPr txBox="1"/>
          <p:nvPr/>
        </p:nvSpPr>
        <p:spPr>
          <a:xfrm>
            <a:off x="916500" y="4048708"/>
            <a:ext cx="1903200" cy="306600"/>
          </a:xfrm>
          <a:prstGeom prst="rect">
            <a:avLst/>
          </a:prstGeom>
          <a:solidFill>
            <a:srgbClr val="FF9900"/>
          </a:solidFill>
          <a:ln>
            <a:noFill/>
          </a:ln>
        </p:spPr>
        <p:txBody>
          <a:bodyPr lIns="91425" tIns="91425" rIns="91425" bIns="91425" anchor="ctr" anchorCtr="0">
            <a:noAutofit/>
          </a:bodyPr>
          <a:lstStyle/>
          <a:p>
            <a:pPr algn="ctr">
              <a:buNone/>
            </a:pPr>
            <a:r>
              <a:rPr lang="en" sz="1200" dirty="0">
                <a:solidFill>
                  <a:srgbClr val="000000"/>
                </a:solidFill>
              </a:rPr>
              <a:t>Query Planner</a:t>
            </a:r>
          </a:p>
        </p:txBody>
      </p:sp>
      <p:sp>
        <p:nvSpPr>
          <p:cNvPr id="62" name="Shape 129"/>
          <p:cNvSpPr txBox="1"/>
          <p:nvPr/>
        </p:nvSpPr>
        <p:spPr>
          <a:xfrm>
            <a:off x="917100" y="4403506"/>
            <a:ext cx="1902000" cy="304799"/>
          </a:xfrm>
          <a:prstGeom prst="rect">
            <a:avLst/>
          </a:prstGeom>
          <a:solidFill>
            <a:srgbClr val="FF9900"/>
          </a:solidFill>
        </p:spPr>
        <p:txBody>
          <a:bodyPr lIns="91425" tIns="91425" rIns="91425" bIns="91425" anchor="ctr" anchorCtr="0">
            <a:noAutofit/>
          </a:bodyPr>
          <a:lstStyle/>
          <a:p>
            <a:pPr algn="ctr">
              <a:buNone/>
            </a:pPr>
            <a:r>
              <a:rPr lang="en" sz="1400" dirty="0">
                <a:solidFill>
                  <a:srgbClr val="000000"/>
                </a:solidFill>
              </a:rPr>
              <a:t>Query Coordinator</a:t>
            </a:r>
          </a:p>
        </p:txBody>
      </p:sp>
      <p:sp>
        <p:nvSpPr>
          <p:cNvPr id="63" name="Shape 130"/>
          <p:cNvSpPr txBox="1"/>
          <p:nvPr/>
        </p:nvSpPr>
        <p:spPr>
          <a:xfrm>
            <a:off x="914400" y="4745527"/>
            <a:ext cx="1907400" cy="304799"/>
          </a:xfrm>
          <a:prstGeom prst="rect">
            <a:avLst/>
          </a:prstGeom>
          <a:solidFill>
            <a:srgbClr val="FF0000"/>
          </a:solidFill>
        </p:spPr>
        <p:txBody>
          <a:bodyPr lIns="91425" tIns="91425" rIns="91425" bIns="91425" anchor="ctr" anchorCtr="0">
            <a:noAutofit/>
          </a:bodyPr>
          <a:lstStyle/>
          <a:p>
            <a:pPr algn="ctr">
              <a:buNone/>
            </a:pPr>
            <a:r>
              <a:rPr lang="en" sz="1200" dirty="0">
                <a:solidFill>
                  <a:srgbClr val="000000"/>
                </a:solidFill>
              </a:rPr>
              <a:t>Query Executor</a:t>
            </a:r>
          </a:p>
        </p:txBody>
      </p:sp>
      <p:sp>
        <p:nvSpPr>
          <p:cNvPr id="66" name="Shape 133"/>
          <p:cNvSpPr txBox="1"/>
          <p:nvPr/>
        </p:nvSpPr>
        <p:spPr>
          <a:xfrm>
            <a:off x="5715141" y="4048708"/>
            <a:ext cx="1905899" cy="306600"/>
          </a:xfrm>
          <a:prstGeom prst="rect">
            <a:avLst/>
          </a:prstGeom>
          <a:solidFill>
            <a:srgbClr val="FF9900"/>
          </a:solidFill>
          <a:ln>
            <a:noFill/>
          </a:ln>
        </p:spPr>
        <p:txBody>
          <a:bodyPr lIns="91425" tIns="91425" rIns="91425" bIns="91425" anchor="ctr" anchorCtr="0">
            <a:noAutofit/>
          </a:bodyPr>
          <a:lstStyle/>
          <a:p>
            <a:pPr algn="ctr">
              <a:buNone/>
            </a:pPr>
            <a:r>
              <a:rPr lang="en" sz="1200" dirty="0">
                <a:solidFill>
                  <a:srgbClr val="000000"/>
                </a:solidFill>
              </a:rPr>
              <a:t>Query Planner</a:t>
            </a:r>
          </a:p>
        </p:txBody>
      </p:sp>
      <p:sp>
        <p:nvSpPr>
          <p:cNvPr id="67" name="Shape 135"/>
          <p:cNvSpPr txBox="1"/>
          <p:nvPr/>
        </p:nvSpPr>
        <p:spPr>
          <a:xfrm>
            <a:off x="5715741" y="4745527"/>
            <a:ext cx="1904699" cy="304799"/>
          </a:xfrm>
          <a:prstGeom prst="rect">
            <a:avLst/>
          </a:prstGeom>
          <a:solidFill>
            <a:srgbClr val="FF0000"/>
          </a:solidFill>
        </p:spPr>
        <p:txBody>
          <a:bodyPr lIns="91425" tIns="91425" rIns="91425" bIns="91425" anchor="ctr" anchorCtr="0">
            <a:noAutofit/>
          </a:bodyPr>
          <a:lstStyle/>
          <a:p>
            <a:pPr algn="ctr">
              <a:buNone/>
            </a:pPr>
            <a:r>
              <a:rPr lang="en" sz="1200">
                <a:solidFill>
                  <a:srgbClr val="000000"/>
                </a:solidFill>
              </a:rPr>
              <a:t>Query Executor</a:t>
            </a:r>
          </a:p>
        </p:txBody>
      </p:sp>
      <p:cxnSp>
        <p:nvCxnSpPr>
          <p:cNvPr id="70" name="Shape 138"/>
          <p:cNvCxnSpPr>
            <a:stCxn id="74" idx="1"/>
            <a:endCxn id="63" idx="3"/>
          </p:cNvCxnSpPr>
          <p:nvPr/>
        </p:nvCxnSpPr>
        <p:spPr>
          <a:xfrm flipH="1">
            <a:off x="2821800" y="4555906"/>
            <a:ext cx="533400" cy="342021"/>
          </a:xfrm>
          <a:prstGeom prst="straightConnector1">
            <a:avLst/>
          </a:prstGeom>
          <a:noFill/>
          <a:ln w="19050" cap="flat">
            <a:solidFill>
              <a:srgbClr val="FF0000"/>
            </a:solidFill>
            <a:prstDash val="solid"/>
            <a:round/>
            <a:headEnd type="none" w="lg" len="lg"/>
            <a:tailEnd type="triangle" w="lg" len="lg"/>
          </a:ln>
        </p:spPr>
      </p:cxnSp>
      <p:sp>
        <p:nvSpPr>
          <p:cNvPr id="74" name="Shape 129"/>
          <p:cNvSpPr txBox="1"/>
          <p:nvPr/>
        </p:nvSpPr>
        <p:spPr>
          <a:xfrm>
            <a:off x="3355200" y="4403506"/>
            <a:ext cx="1902000" cy="304799"/>
          </a:xfrm>
          <a:prstGeom prst="rect">
            <a:avLst/>
          </a:prstGeom>
          <a:solidFill>
            <a:srgbClr val="FF0000"/>
          </a:solidFill>
        </p:spPr>
        <p:txBody>
          <a:bodyPr lIns="91425" tIns="91425" rIns="91425" bIns="91425" anchor="ctr" anchorCtr="0">
            <a:noAutofit/>
          </a:bodyPr>
          <a:lstStyle/>
          <a:p>
            <a:pPr algn="ctr">
              <a:buNone/>
            </a:pPr>
            <a:r>
              <a:rPr lang="en" sz="1400" dirty="0">
                <a:solidFill>
                  <a:srgbClr val="000000"/>
                </a:solidFill>
              </a:rPr>
              <a:t>Query Coordinator</a:t>
            </a:r>
          </a:p>
        </p:txBody>
      </p:sp>
      <p:sp>
        <p:nvSpPr>
          <p:cNvPr id="75" name="Shape 129"/>
          <p:cNvSpPr txBox="1"/>
          <p:nvPr/>
        </p:nvSpPr>
        <p:spPr>
          <a:xfrm>
            <a:off x="5717090" y="4403506"/>
            <a:ext cx="1902000" cy="304799"/>
          </a:xfrm>
          <a:prstGeom prst="rect">
            <a:avLst/>
          </a:prstGeom>
          <a:solidFill>
            <a:srgbClr val="FF9900"/>
          </a:solidFill>
        </p:spPr>
        <p:txBody>
          <a:bodyPr lIns="91425" tIns="91425" rIns="91425" bIns="91425" anchor="ctr" anchorCtr="0">
            <a:noAutofit/>
          </a:bodyPr>
          <a:lstStyle/>
          <a:p>
            <a:pPr algn="ctr">
              <a:buNone/>
            </a:pPr>
            <a:r>
              <a:rPr lang="en" sz="1400" dirty="0">
                <a:solidFill>
                  <a:srgbClr val="000000"/>
                </a:solidFill>
              </a:rPr>
              <a:t>Query Coordinator</a:t>
            </a:r>
          </a:p>
        </p:txBody>
      </p:sp>
      <p:cxnSp>
        <p:nvCxnSpPr>
          <p:cNvPr id="79" name="Shape 138"/>
          <p:cNvCxnSpPr>
            <a:stCxn id="74" idx="3"/>
            <a:endCxn id="67" idx="1"/>
          </p:cNvCxnSpPr>
          <p:nvPr/>
        </p:nvCxnSpPr>
        <p:spPr>
          <a:xfrm>
            <a:off x="5257200" y="4555906"/>
            <a:ext cx="458541" cy="342021"/>
          </a:xfrm>
          <a:prstGeom prst="straightConnector1">
            <a:avLst/>
          </a:prstGeom>
          <a:noFill/>
          <a:ln w="19050" cap="flat">
            <a:solidFill>
              <a:srgbClr val="FF0000"/>
            </a:solidFill>
            <a:prstDash val="solid"/>
            <a:round/>
            <a:headEnd type="none" w="lg" len="lg"/>
            <a:tailEnd type="triangle" w="lg" len="lg"/>
          </a:ln>
        </p:spPr>
      </p:cxnSp>
      <p:sp>
        <p:nvSpPr>
          <p:cNvPr id="87" name="Shape 120"/>
          <p:cNvSpPr txBox="1"/>
          <p:nvPr/>
        </p:nvSpPr>
        <p:spPr>
          <a:xfrm>
            <a:off x="3352896" y="5116427"/>
            <a:ext cx="1068600" cy="304799"/>
          </a:xfrm>
          <a:prstGeom prst="rect">
            <a:avLst/>
          </a:prstGeom>
          <a:solidFill>
            <a:srgbClr val="3366FF"/>
          </a:solidFill>
        </p:spPr>
        <p:txBody>
          <a:bodyPr lIns="91425" tIns="91425" rIns="91425" bIns="91425" anchor="ctr" anchorCtr="0">
            <a:noAutofit/>
          </a:bodyPr>
          <a:lstStyle/>
          <a:p>
            <a:pPr algn="ctr">
              <a:buNone/>
            </a:pPr>
            <a:r>
              <a:rPr lang="en" sz="1200">
                <a:solidFill>
                  <a:srgbClr val="000000"/>
                </a:solidFill>
              </a:rPr>
              <a:t>HDFS DN</a:t>
            </a:r>
          </a:p>
        </p:txBody>
      </p:sp>
      <p:sp>
        <p:nvSpPr>
          <p:cNvPr id="88" name="Shape 121"/>
          <p:cNvSpPr txBox="1"/>
          <p:nvPr/>
        </p:nvSpPr>
        <p:spPr>
          <a:xfrm>
            <a:off x="4494996" y="5116427"/>
            <a:ext cx="762899" cy="304799"/>
          </a:xfrm>
          <a:prstGeom prst="rect">
            <a:avLst/>
          </a:prstGeom>
          <a:solidFill>
            <a:srgbClr val="3366FF"/>
          </a:solidFill>
        </p:spPr>
        <p:txBody>
          <a:bodyPr lIns="91425" tIns="91425" rIns="91425" bIns="91425" anchor="ctr" anchorCtr="0">
            <a:noAutofit/>
          </a:bodyPr>
          <a:lstStyle/>
          <a:p>
            <a:pPr algn="ctr">
              <a:buNone/>
            </a:pPr>
            <a:r>
              <a:rPr lang="en" sz="1200">
                <a:solidFill>
                  <a:srgbClr val="000000"/>
                </a:solidFill>
              </a:rPr>
              <a:t>HBase</a:t>
            </a:r>
          </a:p>
        </p:txBody>
      </p:sp>
      <p:sp>
        <p:nvSpPr>
          <p:cNvPr id="89" name="Shape 125"/>
          <p:cNvSpPr txBox="1"/>
          <p:nvPr/>
        </p:nvSpPr>
        <p:spPr>
          <a:xfrm>
            <a:off x="4038696" y="2438399"/>
            <a:ext cx="1068600" cy="707856"/>
          </a:xfrm>
          <a:prstGeom prst="rect">
            <a:avLst/>
          </a:prstGeom>
          <a:solidFill>
            <a:srgbClr val="3366FF"/>
          </a:solidFill>
        </p:spPr>
        <p:txBody>
          <a:bodyPr lIns="91425" tIns="91425" rIns="91425" bIns="91425" anchor="ctr" anchorCtr="0">
            <a:noAutofit/>
          </a:bodyPr>
          <a:lstStyle/>
          <a:p>
            <a:pPr algn="ctr">
              <a:buNone/>
            </a:pPr>
            <a:r>
              <a:rPr lang="en" sz="1200" dirty="0">
                <a:solidFill>
                  <a:srgbClr val="000000"/>
                </a:solidFill>
              </a:rPr>
              <a:t>Hive</a:t>
            </a:r>
            <a:br>
              <a:rPr lang="en" sz="1200" dirty="0">
                <a:solidFill>
                  <a:srgbClr val="000000"/>
                </a:solidFill>
              </a:rPr>
            </a:br>
            <a:r>
              <a:rPr lang="en" sz="1200" dirty="0">
                <a:solidFill>
                  <a:srgbClr val="000000"/>
                </a:solidFill>
              </a:rPr>
              <a:t>Metastore</a:t>
            </a:r>
          </a:p>
        </p:txBody>
      </p:sp>
      <p:sp>
        <p:nvSpPr>
          <p:cNvPr id="90" name="Shape 126"/>
          <p:cNvSpPr txBox="1"/>
          <p:nvPr/>
        </p:nvSpPr>
        <p:spPr>
          <a:xfrm>
            <a:off x="5257896" y="2449427"/>
            <a:ext cx="1066799" cy="685799"/>
          </a:xfrm>
          <a:prstGeom prst="rect">
            <a:avLst/>
          </a:prstGeom>
          <a:solidFill>
            <a:srgbClr val="3366FF"/>
          </a:solidFill>
        </p:spPr>
        <p:txBody>
          <a:bodyPr lIns="91425" tIns="91425" rIns="91425" bIns="91425" anchor="ctr" anchorCtr="0">
            <a:noAutofit/>
          </a:bodyPr>
          <a:lstStyle/>
          <a:p>
            <a:pPr algn="ctr">
              <a:buNone/>
            </a:pPr>
            <a:r>
              <a:rPr lang="en" sz="1200">
                <a:solidFill>
                  <a:srgbClr val="000000"/>
                </a:solidFill>
              </a:rPr>
              <a:t>HDFS NN</a:t>
            </a:r>
          </a:p>
        </p:txBody>
      </p:sp>
      <p:sp>
        <p:nvSpPr>
          <p:cNvPr id="91" name="Shape 131"/>
          <p:cNvSpPr txBox="1"/>
          <p:nvPr/>
        </p:nvSpPr>
        <p:spPr>
          <a:xfrm>
            <a:off x="914496" y="5116427"/>
            <a:ext cx="1064999" cy="304799"/>
          </a:xfrm>
          <a:prstGeom prst="rect">
            <a:avLst/>
          </a:prstGeom>
          <a:solidFill>
            <a:srgbClr val="3366FF"/>
          </a:solidFill>
        </p:spPr>
        <p:txBody>
          <a:bodyPr lIns="91425" tIns="91425" rIns="91425" bIns="91425" anchor="ctr" anchorCtr="0">
            <a:noAutofit/>
          </a:bodyPr>
          <a:lstStyle/>
          <a:p>
            <a:pPr algn="ctr">
              <a:buNone/>
            </a:pPr>
            <a:r>
              <a:rPr lang="en" sz="1200">
                <a:solidFill>
                  <a:srgbClr val="000000"/>
                </a:solidFill>
              </a:rPr>
              <a:t>HDFS DN</a:t>
            </a:r>
          </a:p>
        </p:txBody>
      </p:sp>
      <p:sp>
        <p:nvSpPr>
          <p:cNvPr id="92" name="Shape 132"/>
          <p:cNvSpPr txBox="1"/>
          <p:nvPr/>
        </p:nvSpPr>
        <p:spPr>
          <a:xfrm>
            <a:off x="2056596" y="5116427"/>
            <a:ext cx="762899" cy="304799"/>
          </a:xfrm>
          <a:prstGeom prst="rect">
            <a:avLst/>
          </a:prstGeom>
          <a:solidFill>
            <a:srgbClr val="3366FF"/>
          </a:solidFill>
        </p:spPr>
        <p:txBody>
          <a:bodyPr lIns="91425" tIns="91425" rIns="91425" bIns="91425" anchor="ctr" anchorCtr="0">
            <a:noAutofit/>
          </a:bodyPr>
          <a:lstStyle/>
          <a:p>
            <a:pPr algn="ctr">
              <a:buNone/>
            </a:pPr>
            <a:r>
              <a:rPr lang="en" sz="1200">
                <a:solidFill>
                  <a:srgbClr val="000000"/>
                </a:solidFill>
              </a:rPr>
              <a:t>HBase</a:t>
            </a:r>
          </a:p>
        </p:txBody>
      </p:sp>
      <p:sp>
        <p:nvSpPr>
          <p:cNvPr id="93" name="Shape 136"/>
          <p:cNvSpPr txBox="1"/>
          <p:nvPr/>
        </p:nvSpPr>
        <p:spPr>
          <a:xfrm>
            <a:off x="5715191" y="5116427"/>
            <a:ext cx="1067699" cy="304799"/>
          </a:xfrm>
          <a:prstGeom prst="rect">
            <a:avLst/>
          </a:prstGeom>
          <a:solidFill>
            <a:srgbClr val="3366FF"/>
          </a:solidFill>
        </p:spPr>
        <p:txBody>
          <a:bodyPr lIns="91425" tIns="91425" rIns="91425" bIns="91425" anchor="ctr" anchorCtr="0">
            <a:noAutofit/>
          </a:bodyPr>
          <a:lstStyle/>
          <a:p>
            <a:pPr algn="ctr">
              <a:buNone/>
            </a:pPr>
            <a:r>
              <a:rPr lang="en" sz="1200">
                <a:solidFill>
                  <a:srgbClr val="000000"/>
                </a:solidFill>
              </a:rPr>
              <a:t>HDFS DN</a:t>
            </a:r>
          </a:p>
        </p:txBody>
      </p:sp>
      <p:sp>
        <p:nvSpPr>
          <p:cNvPr id="94" name="Shape 137"/>
          <p:cNvSpPr txBox="1"/>
          <p:nvPr/>
        </p:nvSpPr>
        <p:spPr>
          <a:xfrm>
            <a:off x="6857196" y="5116427"/>
            <a:ext cx="762899" cy="304799"/>
          </a:xfrm>
          <a:prstGeom prst="rect">
            <a:avLst/>
          </a:prstGeom>
          <a:solidFill>
            <a:srgbClr val="3366FF"/>
          </a:solidFill>
        </p:spPr>
        <p:txBody>
          <a:bodyPr lIns="91425" tIns="91425" rIns="91425" bIns="91425" anchor="ctr" anchorCtr="0">
            <a:noAutofit/>
          </a:bodyPr>
          <a:lstStyle/>
          <a:p>
            <a:pPr algn="ctr">
              <a:buNone/>
            </a:pPr>
            <a:r>
              <a:rPr lang="en" sz="1200" dirty="0">
                <a:solidFill>
                  <a:srgbClr val="000000"/>
                </a:solidFill>
              </a:rPr>
              <a:t>HBase</a:t>
            </a:r>
          </a:p>
        </p:txBody>
      </p:sp>
    </p:spTree>
    <p:extLst>
      <p:ext uri="{BB962C8B-B14F-4D97-AF65-F5344CB8AC3E}">
        <p14:creationId xmlns:p14="http://schemas.microsoft.com/office/powerpoint/2010/main" val="256307046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Major Step Backwards?</a:t>
            </a:r>
            <a:endParaRPr lang="en-US" dirty="0"/>
          </a:p>
        </p:txBody>
      </p:sp>
      <p:sp>
        <p:nvSpPr>
          <p:cNvPr id="3" name="Content Placeholder 2"/>
          <p:cNvSpPr>
            <a:spLocks noGrp="1"/>
          </p:cNvSpPr>
          <p:nvPr>
            <p:ph idx="1"/>
          </p:nvPr>
        </p:nvSpPr>
        <p:spPr/>
        <p:txBody>
          <a:bodyPr/>
          <a:lstStyle/>
          <a:p>
            <a:r>
              <a:rPr lang="en-US" dirty="0" smtClean="0"/>
              <a:t>MapReduce is a step backward in database access:</a:t>
            </a:r>
          </a:p>
          <a:p>
            <a:pPr lvl="1"/>
            <a:r>
              <a:rPr lang="en-US" dirty="0" smtClean="0"/>
              <a:t>Schemas are good</a:t>
            </a:r>
          </a:p>
          <a:p>
            <a:pPr lvl="1"/>
            <a:r>
              <a:rPr lang="en-US" dirty="0" smtClean="0"/>
              <a:t>Separation of the schema from the application is good</a:t>
            </a:r>
          </a:p>
          <a:p>
            <a:pPr lvl="1"/>
            <a:r>
              <a:rPr lang="en-US" dirty="0" smtClean="0"/>
              <a:t>High-level access languages are good</a:t>
            </a:r>
          </a:p>
          <a:p>
            <a:r>
              <a:rPr lang="en-US" dirty="0" smtClean="0"/>
              <a:t>MapReduce is poor implementation</a:t>
            </a:r>
          </a:p>
          <a:p>
            <a:pPr lvl="1"/>
            <a:r>
              <a:rPr lang="en-US" dirty="0" smtClean="0"/>
              <a:t>Brute force and only brute force (no indexes, for example)</a:t>
            </a:r>
          </a:p>
          <a:p>
            <a:r>
              <a:rPr lang="en-US" dirty="0" smtClean="0"/>
              <a:t>MapReduce is not novel</a:t>
            </a:r>
          </a:p>
          <a:p>
            <a:r>
              <a:rPr lang="en-US" dirty="0" smtClean="0"/>
              <a:t>MapReduce is missing features</a:t>
            </a:r>
          </a:p>
          <a:p>
            <a:pPr lvl="1"/>
            <a:r>
              <a:rPr lang="en-US" dirty="0" smtClean="0"/>
              <a:t>Bulk loader, indexing, updates, transactions…</a:t>
            </a:r>
          </a:p>
          <a:p>
            <a:r>
              <a:rPr lang="en-US" dirty="0" smtClean="0"/>
              <a:t>MapReduce is incompatible with DMBS tools</a:t>
            </a:r>
          </a:p>
          <a:p>
            <a:endParaRPr lang="en-US" dirty="0"/>
          </a:p>
        </p:txBody>
      </p:sp>
      <p:sp>
        <p:nvSpPr>
          <p:cNvPr id="5" name="TextBox 4"/>
          <p:cNvSpPr txBox="1"/>
          <p:nvPr/>
        </p:nvSpPr>
        <p:spPr>
          <a:xfrm>
            <a:off x="3124200" y="1371600"/>
            <a:ext cx="575323" cy="646331"/>
          </a:xfrm>
          <a:prstGeom prst="rect">
            <a:avLst/>
          </a:prstGeom>
          <a:noFill/>
        </p:spPr>
        <p:txBody>
          <a:bodyPr wrap="none" rtlCol="0">
            <a:spAutoFit/>
          </a:bodyPr>
          <a:lstStyle/>
          <a:p>
            <a:r>
              <a:rPr lang="en-US" sz="3600" dirty="0" smtClean="0">
                <a:solidFill>
                  <a:srgbClr val="008000"/>
                </a:solidFill>
                <a:latin typeface="Zapf Dingbats"/>
                <a:ea typeface="Zapf Dingbats"/>
                <a:cs typeface="Zapf Dingbats"/>
                <a:sym typeface="Zapf Dingbats"/>
              </a:rPr>
              <a:t>✔</a:t>
            </a:r>
            <a:endParaRPr lang="en-US" sz="3600" dirty="0">
              <a:solidFill>
                <a:srgbClr val="008000"/>
              </a:solidFill>
              <a:latin typeface="Gill Sans"/>
              <a:cs typeface="Gill Sans"/>
            </a:endParaRPr>
          </a:p>
        </p:txBody>
      </p:sp>
      <p:sp>
        <p:nvSpPr>
          <p:cNvPr id="6" name="TextBox 5"/>
          <p:cNvSpPr txBox="1"/>
          <p:nvPr/>
        </p:nvSpPr>
        <p:spPr>
          <a:xfrm>
            <a:off x="6781800" y="1715869"/>
            <a:ext cx="575323" cy="646331"/>
          </a:xfrm>
          <a:prstGeom prst="rect">
            <a:avLst/>
          </a:prstGeom>
          <a:noFill/>
        </p:spPr>
        <p:txBody>
          <a:bodyPr wrap="none" rtlCol="0">
            <a:spAutoFit/>
          </a:bodyPr>
          <a:lstStyle/>
          <a:p>
            <a:r>
              <a:rPr lang="en-US" sz="3600" dirty="0" smtClean="0">
                <a:solidFill>
                  <a:srgbClr val="008000"/>
                </a:solidFill>
                <a:latin typeface="Zapf Dingbats"/>
                <a:ea typeface="Zapf Dingbats"/>
                <a:cs typeface="Zapf Dingbats"/>
                <a:sym typeface="Zapf Dingbats"/>
              </a:rPr>
              <a:t>✔</a:t>
            </a:r>
            <a:endParaRPr lang="en-US" sz="3600" dirty="0">
              <a:solidFill>
                <a:srgbClr val="008000"/>
              </a:solidFill>
              <a:latin typeface="Gill Sans"/>
              <a:cs typeface="Gill Sans"/>
            </a:endParaRPr>
          </a:p>
        </p:txBody>
      </p:sp>
      <p:sp>
        <p:nvSpPr>
          <p:cNvPr id="7" name="TextBox 6"/>
          <p:cNvSpPr txBox="1"/>
          <p:nvPr/>
        </p:nvSpPr>
        <p:spPr>
          <a:xfrm>
            <a:off x="7315200" y="3011269"/>
            <a:ext cx="575323" cy="646331"/>
          </a:xfrm>
          <a:prstGeom prst="rect">
            <a:avLst/>
          </a:prstGeom>
          <a:noFill/>
        </p:spPr>
        <p:txBody>
          <a:bodyPr wrap="none" rtlCol="0">
            <a:spAutoFit/>
          </a:bodyPr>
          <a:lstStyle/>
          <a:p>
            <a:r>
              <a:rPr lang="en-US" sz="3600" dirty="0" smtClean="0">
                <a:solidFill>
                  <a:srgbClr val="008000"/>
                </a:solidFill>
                <a:latin typeface="Zapf Dingbats"/>
                <a:ea typeface="Zapf Dingbats"/>
                <a:cs typeface="Zapf Dingbats"/>
                <a:sym typeface="Zapf Dingbats"/>
              </a:rPr>
              <a:t>✔</a:t>
            </a:r>
            <a:endParaRPr lang="en-US" sz="3600" dirty="0">
              <a:solidFill>
                <a:srgbClr val="008000"/>
              </a:solidFill>
              <a:latin typeface="Gill Sans"/>
              <a:cs typeface="Gill Sans"/>
            </a:endParaRPr>
          </a:p>
        </p:txBody>
      </p:sp>
      <p:sp>
        <p:nvSpPr>
          <p:cNvPr id="9" name="TextBox 8"/>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Blog post by DeWitt and </a:t>
            </a:r>
            <a:r>
              <a:rPr lang="en-US" sz="1000" b="0" dirty="0" err="1">
                <a:solidFill>
                  <a:schemeClr val="bg1"/>
                </a:solidFill>
              </a:rPr>
              <a:t>Stonebraker</a:t>
            </a:r>
            <a:endParaRPr lang="en-US" sz="1000" b="0" dirty="0">
              <a:solidFill>
                <a:schemeClr val="bg1"/>
              </a:solidFill>
            </a:endParaRPr>
          </a:p>
        </p:txBody>
      </p:sp>
      <p:sp>
        <p:nvSpPr>
          <p:cNvPr id="10" name="TextBox 9"/>
          <p:cNvSpPr txBox="1"/>
          <p:nvPr/>
        </p:nvSpPr>
        <p:spPr>
          <a:xfrm>
            <a:off x="6365440" y="5029200"/>
            <a:ext cx="568760" cy="646331"/>
          </a:xfrm>
          <a:prstGeom prst="rect">
            <a:avLst/>
          </a:prstGeom>
          <a:noFill/>
        </p:spPr>
        <p:txBody>
          <a:bodyPr wrap="none" rtlCol="0">
            <a:spAutoFit/>
          </a:bodyPr>
          <a:lstStyle/>
          <a:p>
            <a:r>
              <a:rPr lang="en-US" sz="3600" dirty="0" smtClean="0">
                <a:solidFill>
                  <a:srgbClr val="008000"/>
                </a:solidFill>
                <a:latin typeface="Lucida Handwriting"/>
                <a:ea typeface="Zapf Dingbats"/>
                <a:cs typeface="Lucida Handwriting"/>
                <a:sym typeface="Zapf Dingbats"/>
              </a:rPr>
              <a:t>?</a:t>
            </a:r>
            <a:endParaRPr lang="en-US" sz="3600" dirty="0">
              <a:solidFill>
                <a:srgbClr val="008000"/>
              </a:solidFill>
              <a:latin typeface="Lucida Handwriting"/>
              <a:cs typeface="Lucida Handwriting"/>
            </a:endParaRPr>
          </a:p>
        </p:txBody>
      </p:sp>
      <p:sp>
        <p:nvSpPr>
          <p:cNvPr id="11" name="TextBox 10"/>
          <p:cNvSpPr txBox="1"/>
          <p:nvPr/>
        </p:nvSpPr>
        <p:spPr>
          <a:xfrm>
            <a:off x="5029200" y="2173069"/>
            <a:ext cx="568760" cy="646331"/>
          </a:xfrm>
          <a:prstGeom prst="rect">
            <a:avLst/>
          </a:prstGeom>
          <a:noFill/>
        </p:spPr>
        <p:txBody>
          <a:bodyPr wrap="none" rtlCol="0">
            <a:spAutoFit/>
          </a:bodyPr>
          <a:lstStyle/>
          <a:p>
            <a:r>
              <a:rPr lang="en-US" sz="3600" dirty="0" smtClean="0">
                <a:solidFill>
                  <a:srgbClr val="008000"/>
                </a:solidFill>
                <a:latin typeface="Lucida Handwriting"/>
                <a:ea typeface="Zapf Dingbats"/>
                <a:cs typeface="Lucida Handwriting"/>
                <a:sym typeface="Zapf Dingbats"/>
              </a:rPr>
              <a:t>?</a:t>
            </a:r>
            <a:endParaRPr lang="en-US" sz="3600" dirty="0">
              <a:solidFill>
                <a:srgbClr val="008000"/>
              </a:solidFill>
              <a:latin typeface="Lucida Handwriting"/>
              <a:cs typeface="Lucida Handwriting"/>
            </a:endParaRPr>
          </a:p>
        </p:txBody>
      </p:sp>
    </p:spTree>
    <p:extLst>
      <p:ext uri="{BB962C8B-B14F-4D97-AF65-F5344CB8AC3E}">
        <p14:creationId xmlns:p14="http://schemas.microsoft.com/office/powerpoint/2010/main" val="2570791595"/>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10" grpId="0"/>
      <p:bldP spid="11"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Shape 117"/>
          <p:cNvSpPr txBox="1"/>
          <p:nvPr/>
        </p:nvSpPr>
        <p:spPr>
          <a:xfrm>
            <a:off x="3352801" y="4048708"/>
            <a:ext cx="1906799" cy="306600"/>
          </a:xfrm>
          <a:prstGeom prst="rect">
            <a:avLst/>
          </a:prstGeom>
          <a:solidFill>
            <a:srgbClr val="FF9933"/>
          </a:solidFill>
          <a:ln>
            <a:noFill/>
          </a:ln>
        </p:spPr>
        <p:txBody>
          <a:bodyPr lIns="91425" tIns="91425" rIns="91425" bIns="91425" anchor="ctr" anchorCtr="0">
            <a:noAutofit/>
          </a:bodyPr>
          <a:lstStyle/>
          <a:p>
            <a:pPr algn="ctr">
              <a:buNone/>
            </a:pPr>
            <a:r>
              <a:rPr lang="en" sz="1200" dirty="0">
                <a:solidFill>
                  <a:srgbClr val="000000"/>
                </a:solidFill>
              </a:rPr>
              <a:t>Query Planner</a:t>
            </a:r>
          </a:p>
        </p:txBody>
      </p:sp>
      <p:sp>
        <p:nvSpPr>
          <p:cNvPr id="104" name="Shape 119"/>
          <p:cNvSpPr txBox="1"/>
          <p:nvPr/>
        </p:nvSpPr>
        <p:spPr>
          <a:xfrm>
            <a:off x="3353251" y="4745527"/>
            <a:ext cx="1905899" cy="304799"/>
          </a:xfrm>
          <a:prstGeom prst="rect">
            <a:avLst/>
          </a:prstGeom>
          <a:solidFill>
            <a:srgbClr val="FF0000"/>
          </a:solidFill>
        </p:spPr>
        <p:txBody>
          <a:bodyPr lIns="91425" tIns="91425" rIns="91425" bIns="91425" anchor="ctr" anchorCtr="0">
            <a:noAutofit/>
          </a:bodyPr>
          <a:lstStyle/>
          <a:p>
            <a:pPr algn="ctr">
              <a:buNone/>
            </a:pPr>
            <a:r>
              <a:rPr lang="en" sz="1200">
                <a:solidFill>
                  <a:srgbClr val="000000"/>
                </a:solidFill>
              </a:rPr>
              <a:t>Query Executor</a:t>
            </a:r>
          </a:p>
        </p:txBody>
      </p:sp>
      <p:sp>
        <p:nvSpPr>
          <p:cNvPr id="105" name="Shape 120"/>
          <p:cNvSpPr txBox="1"/>
          <p:nvPr/>
        </p:nvSpPr>
        <p:spPr>
          <a:xfrm>
            <a:off x="3352896" y="5116427"/>
            <a:ext cx="1068600" cy="304799"/>
          </a:xfrm>
          <a:prstGeom prst="rect">
            <a:avLst/>
          </a:prstGeom>
          <a:solidFill>
            <a:srgbClr val="FF0000"/>
          </a:solidFill>
        </p:spPr>
        <p:txBody>
          <a:bodyPr lIns="91425" tIns="91425" rIns="91425" bIns="91425" anchor="ctr" anchorCtr="0">
            <a:noAutofit/>
          </a:bodyPr>
          <a:lstStyle/>
          <a:p>
            <a:pPr algn="ctr">
              <a:buNone/>
            </a:pPr>
            <a:r>
              <a:rPr lang="en" sz="1200">
                <a:solidFill>
                  <a:srgbClr val="000000"/>
                </a:solidFill>
              </a:rPr>
              <a:t>HDFS DN</a:t>
            </a:r>
          </a:p>
        </p:txBody>
      </p:sp>
      <p:grpSp>
        <p:nvGrpSpPr>
          <p:cNvPr id="107" name="Shape 122"/>
          <p:cNvGrpSpPr/>
          <p:nvPr/>
        </p:nvGrpSpPr>
        <p:grpSpPr>
          <a:xfrm>
            <a:off x="914496" y="2449427"/>
            <a:ext cx="1447800" cy="685799"/>
            <a:chOff x="1143000" y="457200"/>
            <a:chExt cx="1447800" cy="685799"/>
          </a:xfrm>
        </p:grpSpPr>
        <p:sp>
          <p:nvSpPr>
            <p:cNvPr id="108" name="Shape 123"/>
            <p:cNvSpPr txBox="1"/>
            <p:nvPr/>
          </p:nvSpPr>
          <p:spPr>
            <a:xfrm>
              <a:off x="1143000" y="457200"/>
              <a:ext cx="1447800" cy="304799"/>
            </a:xfrm>
            <a:prstGeom prst="rect">
              <a:avLst/>
            </a:prstGeom>
            <a:solidFill>
              <a:srgbClr val="3366FF"/>
            </a:solidFill>
          </p:spPr>
          <p:txBody>
            <a:bodyPr lIns="91425" tIns="91425" rIns="91425" bIns="91425" anchor="ctr" anchorCtr="0">
              <a:noAutofit/>
            </a:bodyPr>
            <a:lstStyle/>
            <a:p>
              <a:pPr algn="ctr">
                <a:buNone/>
              </a:pPr>
              <a:r>
                <a:rPr lang="en" sz="1200" dirty="0">
                  <a:solidFill>
                    <a:srgbClr val="000000"/>
                  </a:solidFill>
                </a:rPr>
                <a:t>SQL App</a:t>
              </a:r>
            </a:p>
          </p:txBody>
        </p:sp>
        <p:sp>
          <p:nvSpPr>
            <p:cNvPr id="109" name="Shape 124"/>
            <p:cNvSpPr txBox="1"/>
            <p:nvPr/>
          </p:nvSpPr>
          <p:spPr>
            <a:xfrm>
              <a:off x="1143000" y="838200"/>
              <a:ext cx="1447800" cy="304799"/>
            </a:xfrm>
            <a:prstGeom prst="rect">
              <a:avLst/>
            </a:prstGeom>
            <a:solidFill>
              <a:srgbClr val="3366FF"/>
            </a:solidFill>
          </p:spPr>
          <p:txBody>
            <a:bodyPr lIns="91425" tIns="91425" rIns="91425" bIns="91425" anchor="ctr" anchorCtr="0">
              <a:noAutofit/>
            </a:bodyPr>
            <a:lstStyle/>
            <a:p>
              <a:pPr algn="ctr">
                <a:buNone/>
              </a:pPr>
              <a:r>
                <a:rPr lang="en" sz="1200" dirty="0">
                  <a:solidFill>
                    <a:srgbClr val="000000"/>
                  </a:solidFill>
                </a:rPr>
                <a:t>ODBC</a:t>
              </a:r>
            </a:p>
          </p:txBody>
        </p:sp>
      </p:grpSp>
      <p:sp>
        <p:nvSpPr>
          <p:cNvPr id="112" name="Shape 127"/>
          <p:cNvSpPr txBox="1"/>
          <p:nvPr/>
        </p:nvSpPr>
        <p:spPr>
          <a:xfrm>
            <a:off x="6478986" y="2449427"/>
            <a:ext cx="1142099" cy="685799"/>
          </a:xfrm>
          <a:prstGeom prst="rect">
            <a:avLst/>
          </a:prstGeom>
          <a:solidFill>
            <a:srgbClr val="FF9900"/>
          </a:solidFill>
        </p:spPr>
        <p:txBody>
          <a:bodyPr lIns="91425" tIns="91425" rIns="91425" bIns="91425" anchor="ctr" anchorCtr="0">
            <a:noAutofit/>
          </a:bodyPr>
          <a:lstStyle/>
          <a:p>
            <a:pPr algn="ctr">
              <a:buNone/>
            </a:pPr>
            <a:r>
              <a:rPr lang="en" sz="1200">
                <a:solidFill>
                  <a:srgbClr val="000000"/>
                </a:solidFill>
              </a:rPr>
              <a:t>Statestore</a:t>
            </a:r>
          </a:p>
        </p:txBody>
      </p:sp>
      <p:sp>
        <p:nvSpPr>
          <p:cNvPr id="113" name="Shape 128"/>
          <p:cNvSpPr txBox="1"/>
          <p:nvPr/>
        </p:nvSpPr>
        <p:spPr>
          <a:xfrm>
            <a:off x="916500" y="4048708"/>
            <a:ext cx="1903200" cy="306600"/>
          </a:xfrm>
          <a:prstGeom prst="rect">
            <a:avLst/>
          </a:prstGeom>
          <a:solidFill>
            <a:srgbClr val="FF9900"/>
          </a:solidFill>
          <a:ln>
            <a:noFill/>
          </a:ln>
        </p:spPr>
        <p:txBody>
          <a:bodyPr lIns="91425" tIns="91425" rIns="91425" bIns="91425" anchor="ctr" anchorCtr="0">
            <a:noAutofit/>
          </a:bodyPr>
          <a:lstStyle/>
          <a:p>
            <a:pPr algn="ctr">
              <a:buNone/>
            </a:pPr>
            <a:r>
              <a:rPr lang="en" sz="1200" dirty="0">
                <a:solidFill>
                  <a:srgbClr val="000000"/>
                </a:solidFill>
              </a:rPr>
              <a:t>Query Planner</a:t>
            </a:r>
          </a:p>
        </p:txBody>
      </p:sp>
      <p:sp>
        <p:nvSpPr>
          <p:cNvPr id="114" name="Shape 129"/>
          <p:cNvSpPr txBox="1"/>
          <p:nvPr/>
        </p:nvSpPr>
        <p:spPr>
          <a:xfrm>
            <a:off x="917100" y="4403506"/>
            <a:ext cx="1902000" cy="304799"/>
          </a:xfrm>
          <a:prstGeom prst="rect">
            <a:avLst/>
          </a:prstGeom>
          <a:solidFill>
            <a:srgbClr val="FF9900"/>
          </a:solidFill>
        </p:spPr>
        <p:txBody>
          <a:bodyPr lIns="91425" tIns="91425" rIns="91425" bIns="91425" anchor="ctr" anchorCtr="0">
            <a:noAutofit/>
          </a:bodyPr>
          <a:lstStyle/>
          <a:p>
            <a:pPr algn="ctr">
              <a:buNone/>
            </a:pPr>
            <a:r>
              <a:rPr lang="en" sz="1400" dirty="0">
                <a:solidFill>
                  <a:srgbClr val="000000"/>
                </a:solidFill>
              </a:rPr>
              <a:t>Query Coordinator</a:t>
            </a:r>
          </a:p>
        </p:txBody>
      </p:sp>
      <p:sp>
        <p:nvSpPr>
          <p:cNvPr id="115" name="Shape 130"/>
          <p:cNvSpPr txBox="1"/>
          <p:nvPr/>
        </p:nvSpPr>
        <p:spPr>
          <a:xfrm>
            <a:off x="914400" y="4745527"/>
            <a:ext cx="1907400" cy="304799"/>
          </a:xfrm>
          <a:prstGeom prst="rect">
            <a:avLst/>
          </a:prstGeom>
          <a:solidFill>
            <a:srgbClr val="FF0000"/>
          </a:solidFill>
        </p:spPr>
        <p:txBody>
          <a:bodyPr lIns="91425" tIns="91425" rIns="91425" bIns="91425" anchor="ctr" anchorCtr="0">
            <a:noAutofit/>
          </a:bodyPr>
          <a:lstStyle/>
          <a:p>
            <a:pPr algn="ctr">
              <a:buNone/>
            </a:pPr>
            <a:r>
              <a:rPr lang="en" sz="1200" dirty="0">
                <a:solidFill>
                  <a:srgbClr val="000000"/>
                </a:solidFill>
              </a:rPr>
              <a:t>Query Executor</a:t>
            </a:r>
          </a:p>
        </p:txBody>
      </p:sp>
      <p:sp>
        <p:nvSpPr>
          <p:cNvPr id="116" name="Shape 131"/>
          <p:cNvSpPr txBox="1"/>
          <p:nvPr/>
        </p:nvSpPr>
        <p:spPr>
          <a:xfrm>
            <a:off x="914496" y="5116427"/>
            <a:ext cx="1064999" cy="304799"/>
          </a:xfrm>
          <a:prstGeom prst="rect">
            <a:avLst/>
          </a:prstGeom>
          <a:solidFill>
            <a:srgbClr val="FF0000"/>
          </a:solidFill>
        </p:spPr>
        <p:txBody>
          <a:bodyPr lIns="91425" tIns="91425" rIns="91425" bIns="91425" anchor="ctr" anchorCtr="0">
            <a:noAutofit/>
          </a:bodyPr>
          <a:lstStyle/>
          <a:p>
            <a:pPr algn="ctr">
              <a:buNone/>
            </a:pPr>
            <a:r>
              <a:rPr lang="en" sz="1200">
                <a:solidFill>
                  <a:srgbClr val="000000"/>
                </a:solidFill>
              </a:rPr>
              <a:t>HDFS DN</a:t>
            </a:r>
          </a:p>
        </p:txBody>
      </p:sp>
      <p:sp>
        <p:nvSpPr>
          <p:cNvPr id="118" name="Shape 133"/>
          <p:cNvSpPr txBox="1"/>
          <p:nvPr/>
        </p:nvSpPr>
        <p:spPr>
          <a:xfrm>
            <a:off x="5715141" y="4048708"/>
            <a:ext cx="1905899" cy="306600"/>
          </a:xfrm>
          <a:prstGeom prst="rect">
            <a:avLst/>
          </a:prstGeom>
          <a:solidFill>
            <a:srgbClr val="FF9900"/>
          </a:solidFill>
          <a:ln>
            <a:noFill/>
          </a:ln>
        </p:spPr>
        <p:txBody>
          <a:bodyPr lIns="91425" tIns="91425" rIns="91425" bIns="91425" anchor="ctr" anchorCtr="0">
            <a:noAutofit/>
          </a:bodyPr>
          <a:lstStyle/>
          <a:p>
            <a:pPr algn="ctr">
              <a:buNone/>
            </a:pPr>
            <a:r>
              <a:rPr lang="en" sz="1200" dirty="0">
                <a:solidFill>
                  <a:srgbClr val="000000"/>
                </a:solidFill>
              </a:rPr>
              <a:t>Query Planner</a:t>
            </a:r>
          </a:p>
        </p:txBody>
      </p:sp>
      <p:sp>
        <p:nvSpPr>
          <p:cNvPr id="119" name="Shape 135"/>
          <p:cNvSpPr txBox="1"/>
          <p:nvPr/>
        </p:nvSpPr>
        <p:spPr>
          <a:xfrm>
            <a:off x="5715741" y="4745527"/>
            <a:ext cx="1904699" cy="304799"/>
          </a:xfrm>
          <a:prstGeom prst="rect">
            <a:avLst/>
          </a:prstGeom>
          <a:solidFill>
            <a:srgbClr val="FF0000"/>
          </a:solidFill>
        </p:spPr>
        <p:txBody>
          <a:bodyPr lIns="91425" tIns="91425" rIns="91425" bIns="91425" anchor="ctr" anchorCtr="0">
            <a:noAutofit/>
          </a:bodyPr>
          <a:lstStyle/>
          <a:p>
            <a:pPr algn="ctr">
              <a:buNone/>
            </a:pPr>
            <a:r>
              <a:rPr lang="en" sz="1200">
                <a:solidFill>
                  <a:srgbClr val="000000"/>
                </a:solidFill>
              </a:rPr>
              <a:t>Query Executor</a:t>
            </a:r>
          </a:p>
        </p:txBody>
      </p:sp>
      <p:sp>
        <p:nvSpPr>
          <p:cNvPr id="120" name="Shape 136"/>
          <p:cNvSpPr txBox="1"/>
          <p:nvPr/>
        </p:nvSpPr>
        <p:spPr>
          <a:xfrm>
            <a:off x="5715191" y="5116427"/>
            <a:ext cx="1067699" cy="304799"/>
          </a:xfrm>
          <a:prstGeom prst="rect">
            <a:avLst/>
          </a:prstGeom>
          <a:solidFill>
            <a:srgbClr val="FF0000"/>
          </a:solidFill>
        </p:spPr>
        <p:txBody>
          <a:bodyPr lIns="91425" tIns="91425" rIns="91425" bIns="91425" anchor="ctr" anchorCtr="0">
            <a:noAutofit/>
          </a:bodyPr>
          <a:lstStyle/>
          <a:p>
            <a:pPr algn="ctr">
              <a:buNone/>
            </a:pPr>
            <a:r>
              <a:rPr lang="en" sz="1200" dirty="0">
                <a:solidFill>
                  <a:srgbClr val="000000"/>
                </a:solidFill>
              </a:rPr>
              <a:t>HDFS DN</a:t>
            </a:r>
          </a:p>
        </p:txBody>
      </p:sp>
      <p:cxnSp>
        <p:nvCxnSpPr>
          <p:cNvPr id="122" name="Shape 138"/>
          <p:cNvCxnSpPr/>
          <p:nvPr/>
        </p:nvCxnSpPr>
        <p:spPr>
          <a:xfrm flipH="1">
            <a:off x="2821800" y="4953000"/>
            <a:ext cx="531451" cy="0"/>
          </a:xfrm>
          <a:prstGeom prst="straightConnector1">
            <a:avLst/>
          </a:prstGeom>
          <a:noFill/>
          <a:ln w="19050" cap="flat">
            <a:solidFill>
              <a:srgbClr val="FF0000"/>
            </a:solidFill>
            <a:prstDash val="solid"/>
            <a:round/>
            <a:headEnd type="none" w="lg" len="lg"/>
            <a:tailEnd type="triangle" w="lg" len="lg"/>
          </a:ln>
        </p:spPr>
      </p:cxnSp>
      <p:sp>
        <p:nvSpPr>
          <p:cNvPr id="123" name="Shape 129"/>
          <p:cNvSpPr txBox="1"/>
          <p:nvPr/>
        </p:nvSpPr>
        <p:spPr>
          <a:xfrm>
            <a:off x="3355200" y="4403506"/>
            <a:ext cx="1902000" cy="304799"/>
          </a:xfrm>
          <a:prstGeom prst="rect">
            <a:avLst/>
          </a:prstGeom>
          <a:solidFill>
            <a:srgbClr val="FF0000"/>
          </a:solidFill>
        </p:spPr>
        <p:txBody>
          <a:bodyPr lIns="91425" tIns="91425" rIns="91425" bIns="91425" anchor="ctr" anchorCtr="0">
            <a:noAutofit/>
          </a:bodyPr>
          <a:lstStyle/>
          <a:p>
            <a:pPr algn="ctr">
              <a:buNone/>
            </a:pPr>
            <a:r>
              <a:rPr lang="en" sz="1400" dirty="0">
                <a:solidFill>
                  <a:srgbClr val="000000"/>
                </a:solidFill>
              </a:rPr>
              <a:t>Query Coordinator</a:t>
            </a:r>
          </a:p>
        </p:txBody>
      </p:sp>
      <p:sp>
        <p:nvSpPr>
          <p:cNvPr id="124" name="Shape 129"/>
          <p:cNvSpPr txBox="1"/>
          <p:nvPr/>
        </p:nvSpPr>
        <p:spPr>
          <a:xfrm>
            <a:off x="5717090" y="4403506"/>
            <a:ext cx="1902000" cy="304799"/>
          </a:xfrm>
          <a:prstGeom prst="rect">
            <a:avLst/>
          </a:prstGeom>
          <a:solidFill>
            <a:srgbClr val="FF9900"/>
          </a:solidFill>
        </p:spPr>
        <p:txBody>
          <a:bodyPr lIns="91425" tIns="91425" rIns="91425" bIns="91425" anchor="ctr" anchorCtr="0">
            <a:noAutofit/>
          </a:bodyPr>
          <a:lstStyle/>
          <a:p>
            <a:pPr algn="ctr">
              <a:buNone/>
            </a:pPr>
            <a:r>
              <a:rPr lang="en" sz="1400" dirty="0">
                <a:solidFill>
                  <a:srgbClr val="000000"/>
                </a:solidFill>
              </a:rPr>
              <a:t>Query Coordinator</a:t>
            </a:r>
          </a:p>
        </p:txBody>
      </p:sp>
      <p:cxnSp>
        <p:nvCxnSpPr>
          <p:cNvPr id="125" name="Shape 138"/>
          <p:cNvCxnSpPr/>
          <p:nvPr/>
        </p:nvCxnSpPr>
        <p:spPr>
          <a:xfrm>
            <a:off x="5259150" y="4953000"/>
            <a:ext cx="456591" cy="0"/>
          </a:xfrm>
          <a:prstGeom prst="straightConnector1">
            <a:avLst/>
          </a:prstGeom>
          <a:noFill/>
          <a:ln w="19050" cap="flat">
            <a:solidFill>
              <a:srgbClr val="FF0000"/>
            </a:solidFill>
            <a:prstDash val="solid"/>
            <a:round/>
            <a:headEnd type="none" w="lg" len="lg"/>
            <a:tailEnd type="triangle" w="lg" len="lg"/>
          </a:ln>
        </p:spPr>
      </p:cxnSp>
      <p:cxnSp>
        <p:nvCxnSpPr>
          <p:cNvPr id="126" name="Shape 138"/>
          <p:cNvCxnSpPr>
            <a:stCxn id="119" idx="1"/>
            <a:endCxn id="123" idx="3"/>
          </p:cNvCxnSpPr>
          <p:nvPr/>
        </p:nvCxnSpPr>
        <p:spPr>
          <a:xfrm flipH="1" flipV="1">
            <a:off x="5257200" y="4555906"/>
            <a:ext cx="458541" cy="342021"/>
          </a:xfrm>
          <a:prstGeom prst="straightConnector1">
            <a:avLst/>
          </a:prstGeom>
          <a:noFill/>
          <a:ln w="19050" cap="flat">
            <a:solidFill>
              <a:srgbClr val="FF0000"/>
            </a:solidFill>
            <a:prstDash val="solid"/>
            <a:round/>
            <a:headEnd type="none" w="lg" len="lg"/>
            <a:tailEnd type="triangle" w="lg" len="lg"/>
          </a:ln>
        </p:spPr>
      </p:cxnSp>
      <p:cxnSp>
        <p:nvCxnSpPr>
          <p:cNvPr id="127" name="Shape 138"/>
          <p:cNvCxnSpPr>
            <a:stCxn id="115" idx="3"/>
            <a:endCxn id="123" idx="1"/>
          </p:cNvCxnSpPr>
          <p:nvPr/>
        </p:nvCxnSpPr>
        <p:spPr>
          <a:xfrm flipV="1">
            <a:off x="2821800" y="4555906"/>
            <a:ext cx="533400" cy="342021"/>
          </a:xfrm>
          <a:prstGeom prst="straightConnector1">
            <a:avLst/>
          </a:prstGeom>
          <a:noFill/>
          <a:ln w="19050" cap="flat">
            <a:solidFill>
              <a:srgbClr val="FF0000"/>
            </a:solidFill>
            <a:prstDash val="solid"/>
            <a:round/>
            <a:headEnd type="none" w="lg" len="lg"/>
            <a:tailEnd type="triangle" w="lg" len="lg"/>
          </a:ln>
        </p:spPr>
      </p:cxnSp>
      <p:cxnSp>
        <p:nvCxnSpPr>
          <p:cNvPr id="128" name="Shape 138"/>
          <p:cNvCxnSpPr/>
          <p:nvPr/>
        </p:nvCxnSpPr>
        <p:spPr>
          <a:xfrm flipH="1" flipV="1">
            <a:off x="1981200" y="3200400"/>
            <a:ext cx="1371600" cy="1219200"/>
          </a:xfrm>
          <a:prstGeom prst="straightConnector1">
            <a:avLst/>
          </a:prstGeom>
          <a:noFill/>
          <a:ln w="19050" cap="flat">
            <a:solidFill>
              <a:srgbClr val="FF0000"/>
            </a:solidFill>
            <a:prstDash val="solid"/>
            <a:round/>
            <a:headEnd type="none" w="lg" len="lg"/>
            <a:tailEnd type="triangle" w="lg" len="lg"/>
          </a:ln>
        </p:spPr>
      </p:cxnSp>
      <p:sp>
        <p:nvSpPr>
          <p:cNvPr id="130" name="Shape 121"/>
          <p:cNvSpPr txBox="1"/>
          <p:nvPr/>
        </p:nvSpPr>
        <p:spPr>
          <a:xfrm>
            <a:off x="4494996" y="5116427"/>
            <a:ext cx="762899" cy="304799"/>
          </a:xfrm>
          <a:prstGeom prst="rect">
            <a:avLst/>
          </a:prstGeom>
          <a:solidFill>
            <a:srgbClr val="3366FF"/>
          </a:solidFill>
        </p:spPr>
        <p:txBody>
          <a:bodyPr lIns="91425" tIns="91425" rIns="91425" bIns="91425" anchor="ctr" anchorCtr="0">
            <a:noAutofit/>
          </a:bodyPr>
          <a:lstStyle/>
          <a:p>
            <a:pPr algn="ctr">
              <a:buNone/>
            </a:pPr>
            <a:r>
              <a:rPr lang="en" sz="1200">
                <a:solidFill>
                  <a:srgbClr val="000000"/>
                </a:solidFill>
              </a:rPr>
              <a:t>HBase</a:t>
            </a:r>
          </a:p>
        </p:txBody>
      </p:sp>
      <p:sp>
        <p:nvSpPr>
          <p:cNvPr id="131" name="Shape 125"/>
          <p:cNvSpPr txBox="1"/>
          <p:nvPr/>
        </p:nvSpPr>
        <p:spPr>
          <a:xfrm>
            <a:off x="4038696" y="2438399"/>
            <a:ext cx="1068600" cy="707856"/>
          </a:xfrm>
          <a:prstGeom prst="rect">
            <a:avLst/>
          </a:prstGeom>
          <a:solidFill>
            <a:srgbClr val="3366FF"/>
          </a:solidFill>
        </p:spPr>
        <p:txBody>
          <a:bodyPr lIns="91425" tIns="91425" rIns="91425" bIns="91425" anchor="ctr" anchorCtr="0">
            <a:noAutofit/>
          </a:bodyPr>
          <a:lstStyle/>
          <a:p>
            <a:pPr algn="ctr">
              <a:buNone/>
            </a:pPr>
            <a:r>
              <a:rPr lang="en" sz="1200" dirty="0">
                <a:solidFill>
                  <a:srgbClr val="000000"/>
                </a:solidFill>
              </a:rPr>
              <a:t>Hive</a:t>
            </a:r>
            <a:br>
              <a:rPr lang="en" sz="1200" dirty="0">
                <a:solidFill>
                  <a:srgbClr val="000000"/>
                </a:solidFill>
              </a:rPr>
            </a:br>
            <a:r>
              <a:rPr lang="en" sz="1200" dirty="0">
                <a:solidFill>
                  <a:srgbClr val="000000"/>
                </a:solidFill>
              </a:rPr>
              <a:t>Metastore</a:t>
            </a:r>
          </a:p>
        </p:txBody>
      </p:sp>
      <p:sp>
        <p:nvSpPr>
          <p:cNvPr id="132" name="Shape 126"/>
          <p:cNvSpPr txBox="1"/>
          <p:nvPr/>
        </p:nvSpPr>
        <p:spPr>
          <a:xfrm>
            <a:off x="5257896" y="2449427"/>
            <a:ext cx="1066799" cy="685799"/>
          </a:xfrm>
          <a:prstGeom prst="rect">
            <a:avLst/>
          </a:prstGeom>
          <a:solidFill>
            <a:srgbClr val="3366FF"/>
          </a:solidFill>
        </p:spPr>
        <p:txBody>
          <a:bodyPr lIns="91425" tIns="91425" rIns="91425" bIns="91425" anchor="ctr" anchorCtr="0">
            <a:noAutofit/>
          </a:bodyPr>
          <a:lstStyle/>
          <a:p>
            <a:pPr algn="ctr">
              <a:buNone/>
            </a:pPr>
            <a:r>
              <a:rPr lang="en" sz="1200">
                <a:solidFill>
                  <a:srgbClr val="000000"/>
                </a:solidFill>
              </a:rPr>
              <a:t>HDFS NN</a:t>
            </a:r>
          </a:p>
        </p:txBody>
      </p:sp>
      <p:sp>
        <p:nvSpPr>
          <p:cNvPr id="134" name="Shape 132"/>
          <p:cNvSpPr txBox="1"/>
          <p:nvPr/>
        </p:nvSpPr>
        <p:spPr>
          <a:xfrm>
            <a:off x="2056596" y="5116427"/>
            <a:ext cx="762899" cy="304799"/>
          </a:xfrm>
          <a:prstGeom prst="rect">
            <a:avLst/>
          </a:prstGeom>
          <a:solidFill>
            <a:srgbClr val="3366FF"/>
          </a:solidFill>
        </p:spPr>
        <p:txBody>
          <a:bodyPr lIns="91425" tIns="91425" rIns="91425" bIns="91425" anchor="ctr" anchorCtr="0">
            <a:noAutofit/>
          </a:bodyPr>
          <a:lstStyle/>
          <a:p>
            <a:pPr algn="ctr">
              <a:buNone/>
            </a:pPr>
            <a:r>
              <a:rPr lang="en" sz="1200">
                <a:solidFill>
                  <a:srgbClr val="000000"/>
                </a:solidFill>
              </a:rPr>
              <a:t>HBase</a:t>
            </a:r>
          </a:p>
        </p:txBody>
      </p:sp>
      <p:sp>
        <p:nvSpPr>
          <p:cNvPr id="136" name="Shape 137"/>
          <p:cNvSpPr txBox="1"/>
          <p:nvPr/>
        </p:nvSpPr>
        <p:spPr>
          <a:xfrm>
            <a:off x="6857196" y="5116427"/>
            <a:ext cx="762899" cy="304799"/>
          </a:xfrm>
          <a:prstGeom prst="rect">
            <a:avLst/>
          </a:prstGeom>
          <a:solidFill>
            <a:srgbClr val="3366FF"/>
          </a:solidFill>
        </p:spPr>
        <p:txBody>
          <a:bodyPr lIns="91425" tIns="91425" rIns="91425" bIns="91425" anchor="ctr" anchorCtr="0">
            <a:noAutofit/>
          </a:bodyPr>
          <a:lstStyle/>
          <a:p>
            <a:pPr algn="ctr">
              <a:buNone/>
            </a:pPr>
            <a:r>
              <a:rPr lang="en" sz="1200" dirty="0">
                <a:solidFill>
                  <a:srgbClr val="000000"/>
                </a:solidFill>
              </a:rPr>
              <a:t>HBase</a:t>
            </a:r>
          </a:p>
        </p:txBody>
      </p:sp>
      <p:sp>
        <p:nvSpPr>
          <p:cNvPr id="137" name="Shape 139"/>
          <p:cNvSpPr txBox="1"/>
          <p:nvPr/>
        </p:nvSpPr>
        <p:spPr>
          <a:xfrm>
            <a:off x="2362200" y="3352801"/>
            <a:ext cx="1219199" cy="304799"/>
          </a:xfrm>
          <a:prstGeom prst="rect">
            <a:avLst/>
          </a:prstGeom>
        </p:spPr>
        <p:txBody>
          <a:bodyPr lIns="91425" tIns="91425" rIns="91425" bIns="91425" anchor="ctr" anchorCtr="0">
            <a:noAutofit/>
          </a:bodyPr>
          <a:lstStyle/>
          <a:p>
            <a:pPr algn="ctr">
              <a:buNone/>
            </a:pPr>
            <a:r>
              <a:rPr lang="en-US" sz="1200" b="1" dirty="0" smtClean="0">
                <a:solidFill>
                  <a:srgbClr val="000000"/>
                </a:solidFill>
              </a:rPr>
              <a:t>Query results</a:t>
            </a:r>
            <a:endParaRPr lang="en" sz="1200" b="1" dirty="0">
              <a:solidFill>
                <a:srgbClr val="000000"/>
              </a:solidFill>
            </a:endParaRPr>
          </a:p>
        </p:txBody>
      </p:sp>
    </p:spTree>
    <p:extLst>
      <p:ext uri="{BB962C8B-B14F-4D97-AF65-F5344CB8AC3E}">
        <p14:creationId xmlns:p14="http://schemas.microsoft.com/office/powerpoint/2010/main" val="147839152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Impala Execution Engine</a:t>
            </a:r>
            <a:endParaRPr lang="en-US" dirty="0"/>
          </a:p>
        </p:txBody>
      </p:sp>
      <p:sp>
        <p:nvSpPr>
          <p:cNvPr id="3" name="Content Placeholder 2"/>
          <p:cNvSpPr>
            <a:spLocks noGrp="1"/>
          </p:cNvSpPr>
          <p:nvPr>
            <p:ph idx="1"/>
          </p:nvPr>
        </p:nvSpPr>
        <p:spPr/>
        <p:txBody>
          <a:bodyPr/>
          <a:lstStyle/>
          <a:p>
            <a:r>
              <a:rPr lang="en-US" dirty="0" smtClean="0"/>
              <a:t>Written in C++</a:t>
            </a:r>
          </a:p>
          <a:p>
            <a:r>
              <a:rPr lang="en-US" dirty="0" smtClean="0"/>
              <a:t>Runtime code generation for “big loops” (via LLVM)</a:t>
            </a:r>
            <a:endParaRPr lang="en-US" dirty="0"/>
          </a:p>
        </p:txBody>
      </p:sp>
    </p:spTree>
    <p:extLst>
      <p:ext uri="{BB962C8B-B14F-4D97-AF65-F5344CB8AC3E}">
        <p14:creationId xmlns:p14="http://schemas.microsoft.com/office/powerpoint/2010/main" val="161540655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RY_01.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72" y="0"/>
            <a:ext cx="10289572" cy="6858000"/>
          </a:xfrm>
          <a:prstGeom prst="rect">
            <a:avLst/>
          </a:prstGeom>
        </p:spPr>
      </p:pic>
      <p:sp>
        <p:nvSpPr>
          <p:cNvPr id="3"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sp>
        <p:nvSpPr>
          <p:cNvPr id="4" name="Text Box 4"/>
          <p:cNvSpPr txBox="1">
            <a:spLocks noChangeArrowheads="1"/>
          </p:cNvSpPr>
          <p:nvPr/>
        </p:nvSpPr>
        <p:spPr bwMode="auto">
          <a:xfrm>
            <a:off x="0" y="1625024"/>
            <a:ext cx="91440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The datacenter </a:t>
            </a:r>
            <a:r>
              <a:rPr lang="en-US" sz="3200" b="0" i="1" dirty="0" smtClean="0">
                <a:solidFill>
                  <a:srgbClr val="FFFFFF"/>
                </a:solidFill>
                <a:latin typeface="Gill Sans"/>
                <a:cs typeface="Gill Sans"/>
              </a:rPr>
              <a:t>is</a:t>
            </a:r>
            <a:r>
              <a:rPr lang="en-US" sz="3200" b="0" dirty="0" smtClean="0">
                <a:solidFill>
                  <a:srgbClr val="FFFFFF"/>
                </a:solidFill>
                <a:latin typeface="Gill Sans"/>
                <a:cs typeface="Gill Sans"/>
              </a:rPr>
              <a:t> the computer!</a:t>
            </a:r>
            <a:endParaRPr lang="en-US" sz="3200" b="0" dirty="0">
              <a:solidFill>
                <a:srgbClr val="FFFFFF"/>
              </a:solidFill>
              <a:latin typeface="Gill Sans"/>
              <a:cs typeface="Gill Sans"/>
            </a:endParaRPr>
          </a:p>
        </p:txBody>
      </p:sp>
      <p:sp>
        <p:nvSpPr>
          <p:cNvPr id="7" name="Text Box 4"/>
          <p:cNvSpPr txBox="1">
            <a:spLocks noChangeArrowheads="1"/>
          </p:cNvSpPr>
          <p:nvPr/>
        </p:nvSpPr>
        <p:spPr bwMode="auto">
          <a:xfrm>
            <a:off x="2057400" y="2209800"/>
            <a:ext cx="50292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What’s the instruction set?</a:t>
            </a:r>
            <a:endParaRPr lang="en-US" sz="3200" b="0" dirty="0">
              <a:solidFill>
                <a:srgbClr val="FFFFFF"/>
              </a:solidFill>
              <a:latin typeface="Gill Sans"/>
              <a:cs typeface="Gill Sans"/>
            </a:endParaRPr>
          </a:p>
        </p:txBody>
      </p:sp>
    </p:spTree>
    <p:extLst>
      <p:ext uri="{BB962C8B-B14F-4D97-AF65-F5344CB8AC3E}">
        <p14:creationId xmlns:p14="http://schemas.microsoft.com/office/powerpoint/2010/main" val="63226111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Answer?</a:t>
            </a:r>
            <a:endParaRPr lang="en-US" dirty="0"/>
          </a:p>
        </p:txBody>
      </p:sp>
      <p:cxnSp>
        <p:nvCxnSpPr>
          <p:cNvPr id="4" name="Straight Arrow Connector 3"/>
          <p:cNvCxnSpPr>
            <a:cxnSpLocks noChangeShapeType="1"/>
          </p:cNvCxnSpPr>
          <p:nvPr/>
        </p:nvCxnSpPr>
        <p:spPr bwMode="auto">
          <a:xfrm rot="5400000">
            <a:off x="2644776" y="3032125"/>
            <a:ext cx="273050" cy="3175"/>
          </a:xfrm>
          <a:prstGeom prst="straightConnector1">
            <a:avLst/>
          </a:prstGeom>
          <a:ln w="12700">
            <a:headEnd/>
            <a:tailEnd type="triangle" w="med" len="med"/>
          </a:ln>
        </p:spPr>
        <p:style>
          <a:lnRef idx="2">
            <a:schemeClr val="dk1"/>
          </a:lnRef>
          <a:fillRef idx="0">
            <a:schemeClr val="dk1"/>
          </a:fillRef>
          <a:effectRef idx="1">
            <a:schemeClr val="dk1"/>
          </a:effectRef>
          <a:fontRef idx="minor">
            <a:schemeClr val="tx1"/>
          </a:fontRef>
        </p:style>
      </p:cxnSp>
      <p:cxnSp>
        <p:nvCxnSpPr>
          <p:cNvPr id="5" name="Straight Arrow Connector 4"/>
          <p:cNvCxnSpPr>
            <a:cxnSpLocks noChangeShapeType="1"/>
          </p:cNvCxnSpPr>
          <p:nvPr/>
        </p:nvCxnSpPr>
        <p:spPr bwMode="auto">
          <a:xfrm rot="5400000">
            <a:off x="3938588" y="3032125"/>
            <a:ext cx="274638" cy="1587"/>
          </a:xfrm>
          <a:prstGeom prst="straightConnector1">
            <a:avLst/>
          </a:prstGeom>
          <a:ln w="12700">
            <a:headEnd/>
            <a:tailEnd type="triangle" w="med" len="med"/>
          </a:ln>
        </p:spPr>
        <p:style>
          <a:lnRef idx="2">
            <a:schemeClr val="dk1"/>
          </a:lnRef>
          <a:fillRef idx="0">
            <a:schemeClr val="dk1"/>
          </a:fillRef>
          <a:effectRef idx="1">
            <a:schemeClr val="dk1"/>
          </a:effectRef>
          <a:fontRef idx="minor">
            <a:schemeClr val="tx1"/>
          </a:fontRef>
        </p:style>
      </p:cxnSp>
      <p:cxnSp>
        <p:nvCxnSpPr>
          <p:cNvPr id="6" name="Straight Arrow Connector 5"/>
          <p:cNvCxnSpPr>
            <a:cxnSpLocks noChangeShapeType="1"/>
          </p:cNvCxnSpPr>
          <p:nvPr/>
        </p:nvCxnSpPr>
        <p:spPr bwMode="auto">
          <a:xfrm rot="5400000">
            <a:off x="5233988" y="3032125"/>
            <a:ext cx="274638" cy="1587"/>
          </a:xfrm>
          <a:prstGeom prst="straightConnector1">
            <a:avLst/>
          </a:prstGeom>
          <a:ln w="12700">
            <a:headEnd/>
            <a:tailEnd type="triangle" w="med" len="med"/>
          </a:ln>
        </p:spPr>
        <p:style>
          <a:lnRef idx="2">
            <a:schemeClr val="dk1"/>
          </a:lnRef>
          <a:fillRef idx="0">
            <a:schemeClr val="dk1"/>
          </a:fillRef>
          <a:effectRef idx="1">
            <a:schemeClr val="dk1"/>
          </a:effectRef>
          <a:fontRef idx="minor">
            <a:schemeClr val="tx1"/>
          </a:fontRef>
        </p:style>
      </p:cxnSp>
      <p:cxnSp>
        <p:nvCxnSpPr>
          <p:cNvPr id="7" name="Straight Arrow Connector 6"/>
          <p:cNvCxnSpPr>
            <a:cxnSpLocks noChangeShapeType="1"/>
          </p:cNvCxnSpPr>
          <p:nvPr/>
        </p:nvCxnSpPr>
        <p:spPr bwMode="auto">
          <a:xfrm rot="5400000">
            <a:off x="6605588" y="3032125"/>
            <a:ext cx="274638" cy="1587"/>
          </a:xfrm>
          <a:prstGeom prst="straightConnector1">
            <a:avLst/>
          </a:prstGeom>
          <a:ln w="12700">
            <a:headEnd/>
            <a:tailEnd type="triangle" w="med" len="med"/>
          </a:ln>
        </p:spPr>
        <p:style>
          <a:lnRef idx="2">
            <a:schemeClr val="dk1"/>
          </a:lnRef>
          <a:fillRef idx="0">
            <a:schemeClr val="dk1"/>
          </a:fillRef>
          <a:effectRef idx="1">
            <a:schemeClr val="dk1"/>
          </a:effectRef>
          <a:fontRef idx="minor">
            <a:schemeClr val="tx1"/>
          </a:fontRef>
        </p:style>
      </p:cxnSp>
      <p:cxnSp>
        <p:nvCxnSpPr>
          <p:cNvPr id="8" name="Straight Arrow Connector 7"/>
          <p:cNvCxnSpPr>
            <a:cxnSpLocks noChangeShapeType="1"/>
          </p:cNvCxnSpPr>
          <p:nvPr/>
        </p:nvCxnSpPr>
        <p:spPr bwMode="auto">
          <a:xfrm rot="5400000">
            <a:off x="3047207" y="4456906"/>
            <a:ext cx="533400" cy="1587"/>
          </a:xfrm>
          <a:prstGeom prst="straightConnector1">
            <a:avLst/>
          </a:prstGeom>
          <a:ln w="12700">
            <a:headEnd/>
            <a:tailEnd type="triangle" w="med" len="med"/>
          </a:ln>
        </p:spPr>
        <p:style>
          <a:lnRef idx="2">
            <a:schemeClr val="dk1"/>
          </a:lnRef>
          <a:fillRef idx="0">
            <a:schemeClr val="dk1"/>
          </a:fillRef>
          <a:effectRef idx="1">
            <a:schemeClr val="dk1"/>
          </a:effectRef>
          <a:fontRef idx="minor">
            <a:schemeClr val="tx1"/>
          </a:fontRef>
        </p:style>
      </p:cxnSp>
      <p:cxnSp>
        <p:nvCxnSpPr>
          <p:cNvPr id="9" name="Straight Arrow Connector 8"/>
          <p:cNvCxnSpPr>
            <a:cxnSpLocks noChangeShapeType="1"/>
          </p:cNvCxnSpPr>
          <p:nvPr/>
        </p:nvCxnSpPr>
        <p:spPr bwMode="auto">
          <a:xfrm rot="5400000">
            <a:off x="3178175" y="5500688"/>
            <a:ext cx="274637" cy="1588"/>
          </a:xfrm>
          <a:prstGeom prst="straightConnector1">
            <a:avLst/>
          </a:prstGeom>
          <a:ln w="12700">
            <a:headEnd/>
            <a:tailEnd type="triangle" w="med" len="med"/>
          </a:ln>
        </p:spPr>
        <p:style>
          <a:lnRef idx="2">
            <a:schemeClr val="dk1"/>
          </a:lnRef>
          <a:fillRef idx="0">
            <a:schemeClr val="dk1"/>
          </a:fillRef>
          <a:effectRef idx="1">
            <a:schemeClr val="dk1"/>
          </a:effectRef>
          <a:fontRef idx="minor">
            <a:schemeClr val="tx1"/>
          </a:fontRef>
        </p:style>
      </p:cxnSp>
      <p:cxnSp>
        <p:nvCxnSpPr>
          <p:cNvPr id="10" name="Straight Arrow Connector 9"/>
          <p:cNvCxnSpPr>
            <a:cxnSpLocks noChangeShapeType="1"/>
          </p:cNvCxnSpPr>
          <p:nvPr/>
        </p:nvCxnSpPr>
        <p:spPr bwMode="auto">
          <a:xfrm rot="5400000">
            <a:off x="4419601" y="4456112"/>
            <a:ext cx="533400" cy="3175"/>
          </a:xfrm>
          <a:prstGeom prst="straightConnector1">
            <a:avLst/>
          </a:prstGeom>
          <a:ln w="12700">
            <a:headEnd/>
            <a:tailEnd type="triangle" w="med" len="med"/>
          </a:ln>
        </p:spPr>
        <p:style>
          <a:lnRef idx="2">
            <a:schemeClr val="dk1"/>
          </a:lnRef>
          <a:fillRef idx="0">
            <a:schemeClr val="dk1"/>
          </a:fillRef>
          <a:effectRef idx="1">
            <a:schemeClr val="dk1"/>
          </a:effectRef>
          <a:fontRef idx="minor">
            <a:schemeClr val="tx1"/>
          </a:fontRef>
        </p:style>
      </p:cxnSp>
      <p:cxnSp>
        <p:nvCxnSpPr>
          <p:cNvPr id="11" name="Straight Arrow Connector 10"/>
          <p:cNvCxnSpPr>
            <a:cxnSpLocks noChangeShapeType="1"/>
          </p:cNvCxnSpPr>
          <p:nvPr/>
        </p:nvCxnSpPr>
        <p:spPr bwMode="auto">
          <a:xfrm rot="5400000">
            <a:off x="4549775" y="5500688"/>
            <a:ext cx="274637" cy="1588"/>
          </a:xfrm>
          <a:prstGeom prst="straightConnector1">
            <a:avLst/>
          </a:prstGeom>
          <a:ln w="12700">
            <a:headEnd/>
            <a:tailEnd type="triangle" w="med" len="med"/>
          </a:ln>
        </p:spPr>
        <p:style>
          <a:lnRef idx="2">
            <a:schemeClr val="dk1"/>
          </a:lnRef>
          <a:fillRef idx="0">
            <a:schemeClr val="dk1"/>
          </a:fillRef>
          <a:effectRef idx="1">
            <a:schemeClr val="dk1"/>
          </a:effectRef>
          <a:fontRef idx="minor">
            <a:schemeClr val="tx1"/>
          </a:fontRef>
        </p:style>
      </p:cxnSp>
      <p:cxnSp>
        <p:nvCxnSpPr>
          <p:cNvPr id="12" name="Straight Arrow Connector 11"/>
          <p:cNvCxnSpPr>
            <a:cxnSpLocks noChangeShapeType="1"/>
          </p:cNvCxnSpPr>
          <p:nvPr/>
        </p:nvCxnSpPr>
        <p:spPr bwMode="auto">
          <a:xfrm rot="5400000">
            <a:off x="5714207" y="4456906"/>
            <a:ext cx="533400" cy="1587"/>
          </a:xfrm>
          <a:prstGeom prst="straightConnector1">
            <a:avLst/>
          </a:prstGeom>
          <a:ln w="12700">
            <a:headEnd/>
            <a:tailEnd type="triangle" w="med" len="med"/>
          </a:ln>
        </p:spPr>
        <p:style>
          <a:lnRef idx="2">
            <a:schemeClr val="dk1"/>
          </a:lnRef>
          <a:fillRef idx="0">
            <a:schemeClr val="dk1"/>
          </a:fillRef>
          <a:effectRef idx="1">
            <a:schemeClr val="dk1"/>
          </a:effectRef>
          <a:fontRef idx="minor">
            <a:schemeClr val="tx1"/>
          </a:fontRef>
        </p:style>
      </p:cxnSp>
      <p:cxnSp>
        <p:nvCxnSpPr>
          <p:cNvPr id="13" name="Straight Arrow Connector 12"/>
          <p:cNvCxnSpPr>
            <a:cxnSpLocks noChangeShapeType="1"/>
          </p:cNvCxnSpPr>
          <p:nvPr/>
        </p:nvCxnSpPr>
        <p:spPr bwMode="auto">
          <a:xfrm rot="5400000">
            <a:off x="5845175" y="5500688"/>
            <a:ext cx="274637" cy="1588"/>
          </a:xfrm>
          <a:prstGeom prst="straightConnector1">
            <a:avLst/>
          </a:prstGeom>
          <a:ln w="12700">
            <a:headEnd/>
            <a:tailEnd type="triangle" w="med" len="med"/>
          </a:ln>
        </p:spPr>
        <p:style>
          <a:lnRef idx="2">
            <a:schemeClr val="dk1"/>
          </a:lnRef>
          <a:fillRef idx="0">
            <a:schemeClr val="dk1"/>
          </a:fillRef>
          <a:effectRef idx="1">
            <a:schemeClr val="dk1"/>
          </a:effectRef>
          <a:fontRef idx="minor">
            <a:schemeClr val="tx1"/>
          </a:fontRef>
        </p:style>
      </p:cxnSp>
      <p:sp>
        <p:nvSpPr>
          <p:cNvPr id="14" name="Rectangle 7"/>
          <p:cNvSpPr>
            <a:spLocks noChangeArrowheads="1"/>
          </p:cNvSpPr>
          <p:nvPr/>
        </p:nvSpPr>
        <p:spPr bwMode="auto">
          <a:xfrm>
            <a:off x="6324600" y="2286000"/>
            <a:ext cx="8382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cxnSp>
        <p:nvCxnSpPr>
          <p:cNvPr id="15" name="Straight Arrow Connector 27"/>
          <p:cNvCxnSpPr>
            <a:cxnSpLocks noChangeShapeType="1"/>
          </p:cNvCxnSpPr>
          <p:nvPr/>
        </p:nvCxnSpPr>
        <p:spPr bwMode="auto">
          <a:xfrm rot="16200000" flipH="1">
            <a:off x="6019800" y="1600200"/>
            <a:ext cx="609600" cy="609600"/>
          </a:xfrm>
          <a:prstGeom prst="straightConnector1">
            <a:avLst/>
          </a:prstGeom>
          <a:ln w="12700">
            <a:headEnd/>
            <a:tailEnd type="triangle" w="med" len="med"/>
          </a:ln>
        </p:spPr>
        <p:style>
          <a:lnRef idx="2">
            <a:schemeClr val="dk1"/>
          </a:lnRef>
          <a:fillRef idx="0">
            <a:schemeClr val="dk1"/>
          </a:fillRef>
          <a:effectRef idx="1">
            <a:schemeClr val="dk1"/>
          </a:effectRef>
          <a:fontRef idx="minor">
            <a:schemeClr val="tx1"/>
          </a:fontRef>
        </p:style>
      </p:cxnSp>
      <p:sp>
        <p:nvSpPr>
          <p:cNvPr id="16" name="Rectangle 4"/>
          <p:cNvSpPr>
            <a:spLocks noChangeArrowheads="1"/>
          </p:cNvSpPr>
          <p:nvPr/>
        </p:nvSpPr>
        <p:spPr bwMode="auto">
          <a:xfrm>
            <a:off x="2362200" y="2286000"/>
            <a:ext cx="8382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dirty="0">
                <a:solidFill>
                  <a:schemeClr val="bg2"/>
                </a:solidFill>
              </a:rPr>
              <a:t>map</a:t>
            </a:r>
          </a:p>
        </p:txBody>
      </p:sp>
      <p:cxnSp>
        <p:nvCxnSpPr>
          <p:cNvPr id="17" name="Straight Arrow Connector 20"/>
          <p:cNvCxnSpPr>
            <a:cxnSpLocks noChangeShapeType="1"/>
          </p:cNvCxnSpPr>
          <p:nvPr/>
        </p:nvCxnSpPr>
        <p:spPr bwMode="auto">
          <a:xfrm rot="5400000">
            <a:off x="2819400" y="1600200"/>
            <a:ext cx="609600" cy="609600"/>
          </a:xfrm>
          <a:prstGeom prst="straightConnector1">
            <a:avLst/>
          </a:prstGeom>
          <a:ln w="12700">
            <a:headEnd/>
            <a:tailEnd type="triangle" w="med" len="med"/>
          </a:ln>
        </p:spPr>
        <p:style>
          <a:lnRef idx="2">
            <a:schemeClr val="dk1"/>
          </a:lnRef>
          <a:fillRef idx="0">
            <a:schemeClr val="dk1"/>
          </a:fillRef>
          <a:effectRef idx="1">
            <a:schemeClr val="dk1"/>
          </a:effectRef>
          <a:fontRef idx="minor">
            <a:schemeClr val="tx1"/>
          </a:fontRef>
        </p:style>
      </p:cxnSp>
      <p:sp>
        <p:nvSpPr>
          <p:cNvPr id="18" name="Rectangle 5"/>
          <p:cNvSpPr>
            <a:spLocks noChangeArrowheads="1"/>
          </p:cNvSpPr>
          <p:nvPr/>
        </p:nvSpPr>
        <p:spPr bwMode="auto">
          <a:xfrm>
            <a:off x="3657600" y="2286000"/>
            <a:ext cx="8382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cxnSp>
        <p:nvCxnSpPr>
          <p:cNvPr id="19" name="Straight Arrow Connector 22"/>
          <p:cNvCxnSpPr>
            <a:cxnSpLocks noChangeShapeType="1"/>
          </p:cNvCxnSpPr>
          <p:nvPr/>
        </p:nvCxnSpPr>
        <p:spPr bwMode="auto">
          <a:xfrm rot="5400000">
            <a:off x="3771900" y="1866900"/>
            <a:ext cx="609600" cy="76200"/>
          </a:xfrm>
          <a:prstGeom prst="straightConnector1">
            <a:avLst/>
          </a:prstGeom>
          <a:ln w="12700">
            <a:headEnd/>
            <a:tailEnd type="triangle" w="med" len="med"/>
          </a:ln>
        </p:spPr>
        <p:style>
          <a:lnRef idx="2">
            <a:schemeClr val="dk1"/>
          </a:lnRef>
          <a:fillRef idx="0">
            <a:schemeClr val="dk1"/>
          </a:fillRef>
          <a:effectRef idx="1">
            <a:schemeClr val="dk1"/>
          </a:effectRef>
          <a:fontRef idx="minor">
            <a:schemeClr val="tx1"/>
          </a:fontRef>
        </p:style>
      </p:cxnSp>
      <p:sp>
        <p:nvSpPr>
          <p:cNvPr id="20" name="Rectangle 6"/>
          <p:cNvSpPr>
            <a:spLocks noChangeArrowheads="1"/>
          </p:cNvSpPr>
          <p:nvPr/>
        </p:nvSpPr>
        <p:spPr bwMode="auto">
          <a:xfrm>
            <a:off x="4953000" y="2286000"/>
            <a:ext cx="8382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cxnSp>
        <p:nvCxnSpPr>
          <p:cNvPr id="21" name="Straight Arrow Connector 28"/>
          <p:cNvCxnSpPr>
            <a:cxnSpLocks noChangeShapeType="1"/>
          </p:cNvCxnSpPr>
          <p:nvPr/>
        </p:nvCxnSpPr>
        <p:spPr bwMode="auto">
          <a:xfrm rot="16200000" flipH="1">
            <a:off x="4991100" y="1866900"/>
            <a:ext cx="609600" cy="76200"/>
          </a:xfrm>
          <a:prstGeom prst="straightConnector1">
            <a:avLst/>
          </a:prstGeom>
          <a:ln w="12700">
            <a:headEnd/>
            <a:tailEnd type="triangle" w="med" len="med"/>
          </a:ln>
        </p:spPr>
        <p:style>
          <a:lnRef idx="2">
            <a:schemeClr val="dk1"/>
          </a:lnRef>
          <a:fillRef idx="0">
            <a:schemeClr val="dk1"/>
          </a:fillRef>
          <a:effectRef idx="1">
            <a:schemeClr val="dk1"/>
          </a:effectRef>
          <a:fontRef idx="minor">
            <a:schemeClr val="tx1"/>
          </a:fontRef>
        </p:style>
      </p:cxnSp>
      <p:sp>
        <p:nvSpPr>
          <p:cNvPr id="22" name="Rectangle 21"/>
          <p:cNvSpPr>
            <a:spLocks noChangeArrowheads="1"/>
          </p:cNvSpPr>
          <p:nvPr/>
        </p:nvSpPr>
        <p:spPr bwMode="auto">
          <a:xfrm>
            <a:off x="1981200" y="3505200"/>
            <a:ext cx="5486400" cy="3048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dirty="0">
                <a:solidFill>
                  <a:schemeClr val="bg2"/>
                </a:solidFill>
              </a:rPr>
              <a:t>Shuffle and Sort:</a:t>
            </a:r>
            <a:r>
              <a:rPr lang="en-US" b="0" dirty="0">
                <a:solidFill>
                  <a:schemeClr val="bg2"/>
                </a:solidFill>
              </a:rPr>
              <a:t> aggregate values by keys</a:t>
            </a:r>
          </a:p>
        </p:txBody>
      </p:sp>
      <p:sp>
        <p:nvSpPr>
          <p:cNvPr id="23" name="Rectangle 22"/>
          <p:cNvSpPr>
            <a:spLocks noChangeArrowheads="1"/>
          </p:cNvSpPr>
          <p:nvPr/>
        </p:nvSpPr>
        <p:spPr bwMode="auto">
          <a:xfrm>
            <a:off x="2895600" y="4724400"/>
            <a:ext cx="8382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a:solidFill>
                  <a:schemeClr val="bg2"/>
                </a:solidFill>
              </a:rPr>
              <a:t>reduce</a:t>
            </a:r>
          </a:p>
        </p:txBody>
      </p:sp>
      <p:sp>
        <p:nvSpPr>
          <p:cNvPr id="24" name="Rectangle 23"/>
          <p:cNvSpPr>
            <a:spLocks noChangeArrowheads="1"/>
          </p:cNvSpPr>
          <p:nvPr/>
        </p:nvSpPr>
        <p:spPr bwMode="auto">
          <a:xfrm>
            <a:off x="4267200" y="4724400"/>
            <a:ext cx="8382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a:solidFill>
                  <a:schemeClr val="bg2"/>
                </a:solidFill>
              </a:rPr>
              <a:t>reduce</a:t>
            </a:r>
          </a:p>
        </p:txBody>
      </p:sp>
      <p:sp>
        <p:nvSpPr>
          <p:cNvPr id="25" name="Rectangle 24"/>
          <p:cNvSpPr>
            <a:spLocks noChangeArrowheads="1"/>
          </p:cNvSpPr>
          <p:nvPr/>
        </p:nvSpPr>
        <p:spPr bwMode="auto">
          <a:xfrm>
            <a:off x="5562600" y="4724400"/>
            <a:ext cx="8382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a:solidFill>
                  <a:schemeClr val="bg2"/>
                </a:solidFill>
              </a:rPr>
              <a:t>reduce</a:t>
            </a:r>
          </a:p>
        </p:txBody>
      </p:sp>
      <p:grpSp>
        <p:nvGrpSpPr>
          <p:cNvPr id="26" name="Group 25"/>
          <p:cNvGrpSpPr/>
          <p:nvPr/>
        </p:nvGrpSpPr>
        <p:grpSpPr>
          <a:xfrm>
            <a:off x="3033713" y="1219200"/>
            <a:ext cx="3214687" cy="276225"/>
            <a:chOff x="3033713" y="1219200"/>
            <a:chExt cx="3214687" cy="276225"/>
          </a:xfrm>
        </p:grpSpPr>
        <p:sp>
          <p:nvSpPr>
            <p:cNvPr id="27" name="Rectangle 56"/>
            <p:cNvSpPr>
              <a:spLocks noChangeArrowheads="1"/>
            </p:cNvSpPr>
            <p:nvPr/>
          </p:nvSpPr>
          <p:spPr bwMode="auto">
            <a:xfrm>
              <a:off x="3079069" y="1243331"/>
              <a:ext cx="228584" cy="227961"/>
            </a:xfrm>
            <a:prstGeom prst="rect">
              <a:avLst/>
            </a:prstGeom>
            <a:solidFill>
              <a:schemeClr val="bg1"/>
            </a:solidFill>
            <a:ln w="9525" algn="ctr">
              <a:solidFill>
                <a:schemeClr val="bg1"/>
              </a:solidFill>
              <a:round/>
              <a:headEnd/>
              <a:tailEnd/>
            </a:ln>
          </p:spPr>
          <p:txBody>
            <a:bodyPr/>
            <a:lstStyle/>
            <a:p>
              <a:endParaRPr lang="en-US"/>
            </a:p>
          </p:txBody>
        </p:sp>
        <p:sp>
          <p:nvSpPr>
            <p:cNvPr id="28" name="Rectangle 102"/>
            <p:cNvSpPr>
              <a:spLocks noChangeArrowheads="1"/>
            </p:cNvSpPr>
            <p:nvPr/>
          </p:nvSpPr>
          <p:spPr bwMode="auto">
            <a:xfrm>
              <a:off x="3612430" y="1243331"/>
              <a:ext cx="228584" cy="227961"/>
            </a:xfrm>
            <a:prstGeom prst="rect">
              <a:avLst/>
            </a:prstGeom>
            <a:solidFill>
              <a:schemeClr val="bg1"/>
            </a:solidFill>
            <a:ln w="9525" algn="ctr">
              <a:solidFill>
                <a:schemeClr val="bg1"/>
              </a:solidFill>
              <a:round/>
              <a:headEnd/>
              <a:tailEnd/>
            </a:ln>
          </p:spPr>
          <p:txBody>
            <a:bodyPr/>
            <a:lstStyle/>
            <a:p>
              <a:endParaRPr lang="en-US"/>
            </a:p>
          </p:txBody>
        </p:sp>
        <p:sp>
          <p:nvSpPr>
            <p:cNvPr id="29" name="Rectangle 109"/>
            <p:cNvSpPr>
              <a:spLocks noChangeArrowheads="1"/>
            </p:cNvSpPr>
            <p:nvPr/>
          </p:nvSpPr>
          <p:spPr bwMode="auto">
            <a:xfrm>
              <a:off x="4145792" y="1243331"/>
              <a:ext cx="228584" cy="227961"/>
            </a:xfrm>
            <a:prstGeom prst="rect">
              <a:avLst/>
            </a:prstGeom>
            <a:solidFill>
              <a:schemeClr val="bg1"/>
            </a:solidFill>
            <a:ln w="9525" algn="ctr">
              <a:solidFill>
                <a:schemeClr val="bg1"/>
              </a:solidFill>
              <a:round/>
              <a:headEnd/>
              <a:tailEnd/>
            </a:ln>
          </p:spPr>
          <p:txBody>
            <a:bodyPr/>
            <a:lstStyle/>
            <a:p>
              <a:endParaRPr lang="en-US"/>
            </a:p>
          </p:txBody>
        </p:sp>
        <p:sp>
          <p:nvSpPr>
            <p:cNvPr id="30" name="Rectangle 116"/>
            <p:cNvSpPr>
              <a:spLocks noChangeArrowheads="1"/>
            </p:cNvSpPr>
            <p:nvPr/>
          </p:nvSpPr>
          <p:spPr bwMode="auto">
            <a:xfrm>
              <a:off x="4679154" y="1243331"/>
              <a:ext cx="228584" cy="227961"/>
            </a:xfrm>
            <a:prstGeom prst="rect">
              <a:avLst/>
            </a:prstGeom>
            <a:solidFill>
              <a:schemeClr val="bg1"/>
            </a:solidFill>
            <a:ln w="9525" algn="ctr">
              <a:solidFill>
                <a:schemeClr val="bg1"/>
              </a:solidFill>
              <a:round/>
              <a:headEnd/>
              <a:tailEnd/>
            </a:ln>
          </p:spPr>
          <p:txBody>
            <a:bodyPr/>
            <a:lstStyle/>
            <a:p>
              <a:endParaRPr lang="en-US"/>
            </a:p>
          </p:txBody>
        </p:sp>
        <p:sp>
          <p:nvSpPr>
            <p:cNvPr id="31" name="Rectangle 123"/>
            <p:cNvSpPr>
              <a:spLocks noChangeArrowheads="1"/>
            </p:cNvSpPr>
            <p:nvPr/>
          </p:nvSpPr>
          <p:spPr bwMode="auto">
            <a:xfrm>
              <a:off x="5212515" y="1243331"/>
              <a:ext cx="228584" cy="227961"/>
            </a:xfrm>
            <a:prstGeom prst="rect">
              <a:avLst/>
            </a:prstGeom>
            <a:solidFill>
              <a:schemeClr val="bg1"/>
            </a:solidFill>
            <a:ln w="9525" algn="ctr">
              <a:solidFill>
                <a:schemeClr val="bg1"/>
              </a:solidFill>
              <a:round/>
              <a:headEnd/>
              <a:tailEnd/>
            </a:ln>
          </p:spPr>
          <p:txBody>
            <a:bodyPr/>
            <a:lstStyle/>
            <a:p>
              <a:endParaRPr lang="en-US"/>
            </a:p>
          </p:txBody>
        </p:sp>
        <p:sp>
          <p:nvSpPr>
            <p:cNvPr id="32" name="Rectangle 130"/>
            <p:cNvSpPr>
              <a:spLocks noChangeArrowheads="1"/>
            </p:cNvSpPr>
            <p:nvPr/>
          </p:nvSpPr>
          <p:spPr bwMode="auto">
            <a:xfrm>
              <a:off x="5745877" y="1243331"/>
              <a:ext cx="228584" cy="227961"/>
            </a:xfrm>
            <a:prstGeom prst="rect">
              <a:avLst/>
            </a:prstGeom>
            <a:solidFill>
              <a:schemeClr val="bg1"/>
            </a:solidFill>
            <a:ln w="9525" algn="ctr">
              <a:solidFill>
                <a:schemeClr val="bg1"/>
              </a:solidFill>
              <a:round/>
              <a:headEnd/>
              <a:tailEnd/>
            </a:ln>
          </p:spPr>
          <p:txBody>
            <a:bodyPr/>
            <a:lstStyle/>
            <a:p>
              <a:endParaRPr lang="en-US"/>
            </a:p>
          </p:txBody>
        </p:sp>
        <p:sp>
          <p:nvSpPr>
            <p:cNvPr id="33" name="TextBox 57"/>
            <p:cNvSpPr txBox="1">
              <a:spLocks noChangeArrowheads="1"/>
            </p:cNvSpPr>
            <p:nvPr/>
          </p:nvSpPr>
          <p:spPr bwMode="auto">
            <a:xfrm>
              <a:off x="3033713" y="1219200"/>
              <a:ext cx="319295" cy="276225"/>
            </a:xfrm>
            <a:prstGeom prst="rect">
              <a:avLst/>
            </a:prstGeom>
            <a:noFill/>
            <a:ln w="9525">
              <a:noFill/>
              <a:miter lim="800000"/>
              <a:headEnd/>
              <a:tailEnd/>
            </a:ln>
          </p:spPr>
          <p:txBody>
            <a:bodyPr wrap="none">
              <a:spAutoFit/>
            </a:bodyPr>
            <a:lstStyle/>
            <a:p>
              <a:r>
                <a:rPr lang="en-US" sz="1200" b="0" dirty="0"/>
                <a:t>k</a:t>
              </a:r>
              <a:r>
                <a:rPr lang="en-US" sz="1200" b="0" baseline="-25000" dirty="0"/>
                <a:t>1</a:t>
              </a:r>
              <a:endParaRPr lang="en-US" b="0" baseline="-25000" dirty="0"/>
            </a:p>
          </p:txBody>
        </p:sp>
        <p:sp>
          <p:nvSpPr>
            <p:cNvPr id="34" name="TextBox 103"/>
            <p:cNvSpPr txBox="1">
              <a:spLocks noChangeArrowheads="1"/>
            </p:cNvSpPr>
            <p:nvPr/>
          </p:nvSpPr>
          <p:spPr bwMode="auto">
            <a:xfrm>
              <a:off x="3567075" y="1219200"/>
              <a:ext cx="319295" cy="276225"/>
            </a:xfrm>
            <a:prstGeom prst="rect">
              <a:avLst/>
            </a:prstGeom>
            <a:noFill/>
            <a:ln w="9525">
              <a:noFill/>
              <a:miter lim="800000"/>
              <a:headEnd/>
              <a:tailEnd/>
            </a:ln>
          </p:spPr>
          <p:txBody>
            <a:bodyPr wrap="none">
              <a:spAutoFit/>
            </a:bodyPr>
            <a:lstStyle/>
            <a:p>
              <a:r>
                <a:rPr lang="en-US" sz="1200" b="0" dirty="0"/>
                <a:t>k</a:t>
              </a:r>
              <a:r>
                <a:rPr lang="en-US" sz="1200" b="0" baseline="-25000" dirty="0"/>
                <a:t>2</a:t>
              </a:r>
              <a:endParaRPr lang="en-US" b="0" baseline="-25000" dirty="0"/>
            </a:p>
          </p:txBody>
        </p:sp>
        <p:sp>
          <p:nvSpPr>
            <p:cNvPr id="35" name="TextBox 110"/>
            <p:cNvSpPr txBox="1">
              <a:spLocks noChangeArrowheads="1"/>
            </p:cNvSpPr>
            <p:nvPr/>
          </p:nvSpPr>
          <p:spPr bwMode="auto">
            <a:xfrm>
              <a:off x="4100436" y="1219200"/>
              <a:ext cx="319295" cy="276225"/>
            </a:xfrm>
            <a:prstGeom prst="rect">
              <a:avLst/>
            </a:prstGeom>
            <a:noFill/>
            <a:ln w="9525">
              <a:noFill/>
              <a:miter lim="800000"/>
              <a:headEnd/>
              <a:tailEnd/>
            </a:ln>
          </p:spPr>
          <p:txBody>
            <a:bodyPr wrap="none">
              <a:spAutoFit/>
            </a:bodyPr>
            <a:lstStyle/>
            <a:p>
              <a:r>
                <a:rPr lang="en-US" sz="1200" b="0"/>
                <a:t>k</a:t>
              </a:r>
              <a:r>
                <a:rPr lang="en-US" sz="1200" b="0" baseline="-25000"/>
                <a:t>3</a:t>
              </a:r>
              <a:endParaRPr lang="en-US" b="0" baseline="-25000"/>
            </a:p>
          </p:txBody>
        </p:sp>
        <p:sp>
          <p:nvSpPr>
            <p:cNvPr id="36" name="TextBox 117"/>
            <p:cNvSpPr txBox="1">
              <a:spLocks noChangeArrowheads="1"/>
            </p:cNvSpPr>
            <p:nvPr/>
          </p:nvSpPr>
          <p:spPr bwMode="auto">
            <a:xfrm>
              <a:off x="4633798" y="1219200"/>
              <a:ext cx="319295" cy="276225"/>
            </a:xfrm>
            <a:prstGeom prst="rect">
              <a:avLst/>
            </a:prstGeom>
            <a:noFill/>
            <a:ln w="9525">
              <a:noFill/>
              <a:miter lim="800000"/>
              <a:headEnd/>
              <a:tailEnd/>
            </a:ln>
          </p:spPr>
          <p:txBody>
            <a:bodyPr wrap="none">
              <a:spAutoFit/>
            </a:bodyPr>
            <a:lstStyle/>
            <a:p>
              <a:r>
                <a:rPr lang="en-US" sz="1200" b="0"/>
                <a:t>k</a:t>
              </a:r>
              <a:r>
                <a:rPr lang="en-US" sz="1200" b="0" baseline="-25000"/>
                <a:t>4</a:t>
              </a:r>
              <a:endParaRPr lang="en-US" b="0" baseline="-25000"/>
            </a:p>
          </p:txBody>
        </p:sp>
        <p:sp>
          <p:nvSpPr>
            <p:cNvPr id="37" name="TextBox 124"/>
            <p:cNvSpPr txBox="1">
              <a:spLocks noChangeArrowheads="1"/>
            </p:cNvSpPr>
            <p:nvPr/>
          </p:nvSpPr>
          <p:spPr bwMode="auto">
            <a:xfrm>
              <a:off x="5167160" y="1219200"/>
              <a:ext cx="319295" cy="276225"/>
            </a:xfrm>
            <a:prstGeom prst="rect">
              <a:avLst/>
            </a:prstGeom>
            <a:noFill/>
            <a:ln w="9525">
              <a:noFill/>
              <a:miter lim="800000"/>
              <a:headEnd/>
              <a:tailEnd/>
            </a:ln>
          </p:spPr>
          <p:txBody>
            <a:bodyPr wrap="none">
              <a:spAutoFit/>
            </a:bodyPr>
            <a:lstStyle/>
            <a:p>
              <a:r>
                <a:rPr lang="en-US" sz="1200" b="0"/>
                <a:t>k</a:t>
              </a:r>
              <a:r>
                <a:rPr lang="en-US" sz="1200" b="0" baseline="-25000"/>
                <a:t>5</a:t>
              </a:r>
              <a:endParaRPr lang="en-US" b="0" baseline="-25000"/>
            </a:p>
          </p:txBody>
        </p:sp>
        <p:sp>
          <p:nvSpPr>
            <p:cNvPr id="38" name="TextBox 131"/>
            <p:cNvSpPr txBox="1">
              <a:spLocks noChangeArrowheads="1"/>
            </p:cNvSpPr>
            <p:nvPr/>
          </p:nvSpPr>
          <p:spPr bwMode="auto">
            <a:xfrm>
              <a:off x="5700521" y="1219200"/>
              <a:ext cx="319295" cy="276225"/>
            </a:xfrm>
            <a:prstGeom prst="rect">
              <a:avLst/>
            </a:prstGeom>
            <a:noFill/>
            <a:ln w="9525">
              <a:noFill/>
              <a:miter lim="800000"/>
              <a:headEnd/>
              <a:tailEnd/>
            </a:ln>
          </p:spPr>
          <p:txBody>
            <a:bodyPr wrap="none">
              <a:spAutoFit/>
            </a:bodyPr>
            <a:lstStyle/>
            <a:p>
              <a:r>
                <a:rPr lang="en-US" sz="1200" b="0"/>
                <a:t>k</a:t>
              </a:r>
              <a:r>
                <a:rPr lang="en-US" sz="1200" b="0" baseline="-25000"/>
                <a:t>6</a:t>
              </a:r>
              <a:endParaRPr lang="en-US" b="0" baseline="-25000"/>
            </a:p>
          </p:txBody>
        </p:sp>
        <p:sp>
          <p:nvSpPr>
            <p:cNvPr id="39" name="Rectangle 58"/>
            <p:cNvSpPr>
              <a:spLocks noChangeArrowheads="1"/>
            </p:cNvSpPr>
            <p:nvPr/>
          </p:nvSpPr>
          <p:spPr bwMode="auto">
            <a:xfrm>
              <a:off x="3307652" y="1243331"/>
              <a:ext cx="228584" cy="227961"/>
            </a:xfrm>
            <a:prstGeom prst="rect">
              <a:avLst/>
            </a:prstGeom>
            <a:noFill/>
            <a:ln w="9525" algn="ctr">
              <a:solidFill>
                <a:schemeClr val="bg1"/>
              </a:solidFill>
              <a:round/>
              <a:headEnd/>
              <a:tailEnd/>
            </a:ln>
          </p:spPr>
          <p:txBody>
            <a:bodyPr/>
            <a:lstStyle/>
            <a:p>
              <a:endParaRPr lang="en-US"/>
            </a:p>
          </p:txBody>
        </p:sp>
        <p:sp>
          <p:nvSpPr>
            <p:cNvPr id="40" name="TextBox 59"/>
            <p:cNvSpPr txBox="1">
              <a:spLocks noChangeArrowheads="1"/>
            </p:cNvSpPr>
            <p:nvPr/>
          </p:nvSpPr>
          <p:spPr bwMode="auto">
            <a:xfrm>
              <a:off x="3262297" y="1219200"/>
              <a:ext cx="319295" cy="276225"/>
            </a:xfrm>
            <a:prstGeom prst="rect">
              <a:avLst/>
            </a:prstGeom>
            <a:noFill/>
            <a:ln w="9525">
              <a:noFill/>
              <a:miter lim="800000"/>
              <a:headEnd/>
              <a:tailEnd/>
            </a:ln>
          </p:spPr>
          <p:txBody>
            <a:bodyPr wrap="none">
              <a:spAutoFit/>
            </a:bodyPr>
            <a:lstStyle/>
            <a:p>
              <a:r>
                <a:rPr lang="en-US" sz="1200" b="0" dirty="0">
                  <a:solidFill>
                    <a:schemeClr val="bg1"/>
                  </a:solidFill>
                </a:rPr>
                <a:t>v</a:t>
              </a:r>
              <a:r>
                <a:rPr lang="en-US" sz="1200" b="0" baseline="-25000" dirty="0">
                  <a:solidFill>
                    <a:schemeClr val="bg1"/>
                  </a:solidFill>
                </a:rPr>
                <a:t>1</a:t>
              </a:r>
              <a:endParaRPr lang="en-US" b="0" baseline="-25000" dirty="0">
                <a:solidFill>
                  <a:schemeClr val="bg1"/>
                </a:solidFill>
              </a:endParaRPr>
            </a:p>
          </p:txBody>
        </p:sp>
        <p:sp>
          <p:nvSpPr>
            <p:cNvPr id="41" name="Rectangle 100"/>
            <p:cNvSpPr>
              <a:spLocks noChangeArrowheads="1"/>
            </p:cNvSpPr>
            <p:nvPr/>
          </p:nvSpPr>
          <p:spPr bwMode="auto">
            <a:xfrm>
              <a:off x="3841014" y="1243331"/>
              <a:ext cx="228584" cy="227961"/>
            </a:xfrm>
            <a:prstGeom prst="rect">
              <a:avLst/>
            </a:prstGeom>
            <a:noFill/>
            <a:ln w="9525" algn="ctr">
              <a:solidFill>
                <a:schemeClr val="bg1"/>
              </a:solidFill>
              <a:round/>
              <a:headEnd/>
              <a:tailEnd/>
            </a:ln>
          </p:spPr>
          <p:txBody>
            <a:bodyPr/>
            <a:lstStyle/>
            <a:p>
              <a:endParaRPr lang="en-US"/>
            </a:p>
          </p:txBody>
        </p:sp>
        <p:sp>
          <p:nvSpPr>
            <p:cNvPr id="42" name="TextBox 101"/>
            <p:cNvSpPr txBox="1">
              <a:spLocks noChangeArrowheads="1"/>
            </p:cNvSpPr>
            <p:nvPr/>
          </p:nvSpPr>
          <p:spPr bwMode="auto">
            <a:xfrm>
              <a:off x="3795658" y="1219200"/>
              <a:ext cx="319295" cy="276225"/>
            </a:xfrm>
            <a:prstGeom prst="rect">
              <a:avLst/>
            </a:prstGeom>
            <a:noFill/>
            <a:ln w="9525">
              <a:noFill/>
              <a:miter lim="800000"/>
              <a:headEnd/>
              <a:tailEnd/>
            </a:ln>
          </p:spPr>
          <p:txBody>
            <a:bodyPr wrap="none">
              <a:spAutoFit/>
            </a:bodyPr>
            <a:lstStyle/>
            <a:p>
              <a:r>
                <a:rPr lang="en-US" sz="1200" b="0">
                  <a:solidFill>
                    <a:schemeClr val="bg1"/>
                  </a:solidFill>
                </a:rPr>
                <a:t>v</a:t>
              </a:r>
              <a:r>
                <a:rPr lang="en-US" sz="1200" b="0" baseline="-25000">
                  <a:solidFill>
                    <a:schemeClr val="bg1"/>
                  </a:solidFill>
                </a:rPr>
                <a:t>2</a:t>
              </a:r>
              <a:endParaRPr lang="en-US" b="0" baseline="-25000">
                <a:solidFill>
                  <a:schemeClr val="bg1"/>
                </a:solidFill>
              </a:endParaRPr>
            </a:p>
          </p:txBody>
        </p:sp>
        <p:sp>
          <p:nvSpPr>
            <p:cNvPr id="43" name="Rectangle 107"/>
            <p:cNvSpPr>
              <a:spLocks noChangeArrowheads="1"/>
            </p:cNvSpPr>
            <p:nvPr/>
          </p:nvSpPr>
          <p:spPr bwMode="auto">
            <a:xfrm>
              <a:off x="4374376" y="1243331"/>
              <a:ext cx="228584" cy="227961"/>
            </a:xfrm>
            <a:prstGeom prst="rect">
              <a:avLst/>
            </a:prstGeom>
            <a:noFill/>
            <a:ln w="9525" algn="ctr">
              <a:solidFill>
                <a:schemeClr val="bg1"/>
              </a:solidFill>
              <a:round/>
              <a:headEnd/>
              <a:tailEnd/>
            </a:ln>
          </p:spPr>
          <p:txBody>
            <a:bodyPr/>
            <a:lstStyle/>
            <a:p>
              <a:endParaRPr lang="en-US"/>
            </a:p>
          </p:txBody>
        </p:sp>
        <p:sp>
          <p:nvSpPr>
            <p:cNvPr id="44" name="TextBox 108"/>
            <p:cNvSpPr txBox="1">
              <a:spLocks noChangeArrowheads="1"/>
            </p:cNvSpPr>
            <p:nvPr/>
          </p:nvSpPr>
          <p:spPr bwMode="auto">
            <a:xfrm>
              <a:off x="4329020" y="1219200"/>
              <a:ext cx="319295" cy="276225"/>
            </a:xfrm>
            <a:prstGeom prst="rect">
              <a:avLst/>
            </a:prstGeom>
            <a:noFill/>
            <a:ln w="9525">
              <a:noFill/>
              <a:miter lim="800000"/>
              <a:headEnd/>
              <a:tailEnd/>
            </a:ln>
          </p:spPr>
          <p:txBody>
            <a:bodyPr wrap="none">
              <a:spAutoFit/>
            </a:bodyPr>
            <a:lstStyle/>
            <a:p>
              <a:r>
                <a:rPr lang="en-US" sz="1200" b="0">
                  <a:solidFill>
                    <a:schemeClr val="bg1"/>
                  </a:solidFill>
                </a:rPr>
                <a:t>v</a:t>
              </a:r>
              <a:r>
                <a:rPr lang="en-US" sz="1200" b="0" baseline="-25000">
                  <a:solidFill>
                    <a:schemeClr val="bg1"/>
                  </a:solidFill>
                </a:rPr>
                <a:t>3</a:t>
              </a:r>
              <a:endParaRPr lang="en-US" b="0" baseline="-25000">
                <a:solidFill>
                  <a:schemeClr val="bg1"/>
                </a:solidFill>
              </a:endParaRPr>
            </a:p>
          </p:txBody>
        </p:sp>
        <p:sp>
          <p:nvSpPr>
            <p:cNvPr id="45" name="Rectangle 114"/>
            <p:cNvSpPr>
              <a:spLocks noChangeArrowheads="1"/>
            </p:cNvSpPr>
            <p:nvPr/>
          </p:nvSpPr>
          <p:spPr bwMode="auto">
            <a:xfrm>
              <a:off x="4907737" y="1243331"/>
              <a:ext cx="228584" cy="227961"/>
            </a:xfrm>
            <a:prstGeom prst="rect">
              <a:avLst/>
            </a:prstGeom>
            <a:noFill/>
            <a:ln w="9525" algn="ctr">
              <a:solidFill>
                <a:schemeClr val="bg1"/>
              </a:solidFill>
              <a:round/>
              <a:headEnd/>
              <a:tailEnd/>
            </a:ln>
          </p:spPr>
          <p:txBody>
            <a:bodyPr/>
            <a:lstStyle/>
            <a:p>
              <a:endParaRPr lang="en-US"/>
            </a:p>
          </p:txBody>
        </p:sp>
        <p:sp>
          <p:nvSpPr>
            <p:cNvPr id="46" name="TextBox 115"/>
            <p:cNvSpPr txBox="1">
              <a:spLocks noChangeArrowheads="1"/>
            </p:cNvSpPr>
            <p:nvPr/>
          </p:nvSpPr>
          <p:spPr bwMode="auto">
            <a:xfrm>
              <a:off x="4862382" y="1219200"/>
              <a:ext cx="319295" cy="276225"/>
            </a:xfrm>
            <a:prstGeom prst="rect">
              <a:avLst/>
            </a:prstGeom>
            <a:noFill/>
            <a:ln w="9525">
              <a:noFill/>
              <a:miter lim="800000"/>
              <a:headEnd/>
              <a:tailEnd/>
            </a:ln>
          </p:spPr>
          <p:txBody>
            <a:bodyPr wrap="none">
              <a:spAutoFit/>
            </a:bodyPr>
            <a:lstStyle/>
            <a:p>
              <a:r>
                <a:rPr lang="en-US" sz="1200" b="0">
                  <a:solidFill>
                    <a:schemeClr val="bg1"/>
                  </a:solidFill>
                </a:rPr>
                <a:t>v</a:t>
              </a:r>
              <a:r>
                <a:rPr lang="en-US" sz="1200" b="0" baseline="-25000">
                  <a:solidFill>
                    <a:schemeClr val="bg1"/>
                  </a:solidFill>
                </a:rPr>
                <a:t>4</a:t>
              </a:r>
              <a:endParaRPr lang="en-US" b="0" baseline="-25000">
                <a:solidFill>
                  <a:schemeClr val="bg1"/>
                </a:solidFill>
              </a:endParaRPr>
            </a:p>
          </p:txBody>
        </p:sp>
        <p:sp>
          <p:nvSpPr>
            <p:cNvPr id="47" name="Rectangle 121"/>
            <p:cNvSpPr>
              <a:spLocks noChangeArrowheads="1"/>
            </p:cNvSpPr>
            <p:nvPr/>
          </p:nvSpPr>
          <p:spPr bwMode="auto">
            <a:xfrm>
              <a:off x="5441099" y="1243331"/>
              <a:ext cx="228584" cy="227961"/>
            </a:xfrm>
            <a:prstGeom prst="rect">
              <a:avLst/>
            </a:prstGeom>
            <a:noFill/>
            <a:ln w="9525" algn="ctr">
              <a:solidFill>
                <a:schemeClr val="bg1"/>
              </a:solidFill>
              <a:round/>
              <a:headEnd/>
              <a:tailEnd/>
            </a:ln>
          </p:spPr>
          <p:txBody>
            <a:bodyPr/>
            <a:lstStyle/>
            <a:p>
              <a:endParaRPr lang="en-US"/>
            </a:p>
          </p:txBody>
        </p:sp>
        <p:sp>
          <p:nvSpPr>
            <p:cNvPr id="48" name="TextBox 122"/>
            <p:cNvSpPr txBox="1">
              <a:spLocks noChangeArrowheads="1"/>
            </p:cNvSpPr>
            <p:nvPr/>
          </p:nvSpPr>
          <p:spPr bwMode="auto">
            <a:xfrm>
              <a:off x="5395743" y="1219200"/>
              <a:ext cx="319295" cy="276225"/>
            </a:xfrm>
            <a:prstGeom prst="rect">
              <a:avLst/>
            </a:prstGeom>
            <a:noFill/>
            <a:ln w="9525">
              <a:noFill/>
              <a:miter lim="800000"/>
              <a:headEnd/>
              <a:tailEnd/>
            </a:ln>
          </p:spPr>
          <p:txBody>
            <a:bodyPr wrap="none">
              <a:spAutoFit/>
            </a:bodyPr>
            <a:lstStyle/>
            <a:p>
              <a:r>
                <a:rPr lang="en-US" sz="1200" b="0">
                  <a:solidFill>
                    <a:schemeClr val="bg1"/>
                  </a:solidFill>
                </a:rPr>
                <a:t>v</a:t>
              </a:r>
              <a:r>
                <a:rPr lang="en-US" sz="1200" b="0" baseline="-25000">
                  <a:solidFill>
                    <a:schemeClr val="bg1"/>
                  </a:solidFill>
                </a:rPr>
                <a:t>5</a:t>
              </a:r>
              <a:endParaRPr lang="en-US" b="0" baseline="-25000">
                <a:solidFill>
                  <a:schemeClr val="bg1"/>
                </a:solidFill>
              </a:endParaRPr>
            </a:p>
          </p:txBody>
        </p:sp>
        <p:sp>
          <p:nvSpPr>
            <p:cNvPr id="49" name="Rectangle 128"/>
            <p:cNvSpPr>
              <a:spLocks noChangeArrowheads="1"/>
            </p:cNvSpPr>
            <p:nvPr/>
          </p:nvSpPr>
          <p:spPr bwMode="auto">
            <a:xfrm>
              <a:off x="5974461" y="1243331"/>
              <a:ext cx="228584" cy="227961"/>
            </a:xfrm>
            <a:prstGeom prst="rect">
              <a:avLst/>
            </a:prstGeom>
            <a:noFill/>
            <a:ln w="9525" algn="ctr">
              <a:solidFill>
                <a:schemeClr val="bg1"/>
              </a:solidFill>
              <a:round/>
              <a:headEnd/>
              <a:tailEnd/>
            </a:ln>
          </p:spPr>
          <p:txBody>
            <a:bodyPr/>
            <a:lstStyle/>
            <a:p>
              <a:endParaRPr lang="en-US"/>
            </a:p>
          </p:txBody>
        </p:sp>
        <p:sp>
          <p:nvSpPr>
            <p:cNvPr id="50" name="TextBox 129"/>
            <p:cNvSpPr txBox="1">
              <a:spLocks noChangeArrowheads="1"/>
            </p:cNvSpPr>
            <p:nvPr/>
          </p:nvSpPr>
          <p:spPr bwMode="auto">
            <a:xfrm>
              <a:off x="5929105" y="1219200"/>
              <a:ext cx="319295" cy="276225"/>
            </a:xfrm>
            <a:prstGeom prst="rect">
              <a:avLst/>
            </a:prstGeom>
            <a:noFill/>
            <a:ln w="9525">
              <a:noFill/>
              <a:miter lim="800000"/>
              <a:headEnd/>
              <a:tailEnd/>
            </a:ln>
          </p:spPr>
          <p:txBody>
            <a:bodyPr wrap="none">
              <a:spAutoFit/>
            </a:bodyPr>
            <a:lstStyle/>
            <a:p>
              <a:r>
                <a:rPr lang="en-US" sz="1200" b="0">
                  <a:solidFill>
                    <a:schemeClr val="bg1"/>
                  </a:solidFill>
                </a:rPr>
                <a:t>v</a:t>
              </a:r>
              <a:r>
                <a:rPr lang="en-US" sz="1200" b="0" baseline="-25000">
                  <a:solidFill>
                    <a:schemeClr val="bg1"/>
                  </a:solidFill>
                </a:rPr>
                <a:t>6</a:t>
              </a:r>
              <a:endParaRPr lang="en-US" b="0" baseline="-25000">
                <a:solidFill>
                  <a:schemeClr val="bg1"/>
                </a:solidFill>
              </a:endParaRPr>
            </a:p>
          </p:txBody>
        </p:sp>
      </p:grpSp>
      <p:grpSp>
        <p:nvGrpSpPr>
          <p:cNvPr id="51" name="Group 50"/>
          <p:cNvGrpSpPr/>
          <p:nvPr/>
        </p:nvGrpSpPr>
        <p:grpSpPr>
          <a:xfrm>
            <a:off x="2286000" y="3200400"/>
            <a:ext cx="996950" cy="276225"/>
            <a:chOff x="2286000" y="3200400"/>
            <a:chExt cx="996950" cy="276225"/>
          </a:xfrm>
        </p:grpSpPr>
        <p:sp>
          <p:nvSpPr>
            <p:cNvPr id="52" name="Rectangle 144"/>
            <p:cNvSpPr>
              <a:spLocks noChangeArrowheads="1"/>
            </p:cNvSpPr>
            <p:nvPr/>
          </p:nvSpPr>
          <p:spPr bwMode="auto">
            <a:xfrm>
              <a:off x="2794665" y="3224531"/>
              <a:ext cx="228714" cy="227961"/>
            </a:xfrm>
            <a:prstGeom prst="rect">
              <a:avLst/>
            </a:prstGeom>
            <a:solidFill>
              <a:schemeClr val="bg1"/>
            </a:solidFill>
            <a:ln w="9525" algn="ctr">
              <a:solidFill>
                <a:schemeClr val="bg1"/>
              </a:solidFill>
              <a:round/>
              <a:headEnd/>
              <a:tailEnd/>
            </a:ln>
          </p:spPr>
          <p:txBody>
            <a:bodyPr/>
            <a:lstStyle/>
            <a:p>
              <a:endParaRPr lang="en-US"/>
            </a:p>
          </p:txBody>
        </p:sp>
        <p:sp>
          <p:nvSpPr>
            <p:cNvPr id="53" name="TextBox 145"/>
            <p:cNvSpPr txBox="1">
              <a:spLocks noChangeArrowheads="1"/>
            </p:cNvSpPr>
            <p:nvPr/>
          </p:nvSpPr>
          <p:spPr bwMode="auto">
            <a:xfrm>
              <a:off x="2784475" y="3200400"/>
              <a:ext cx="269761" cy="276225"/>
            </a:xfrm>
            <a:prstGeom prst="rect">
              <a:avLst/>
            </a:prstGeom>
            <a:noFill/>
            <a:ln w="9525">
              <a:noFill/>
              <a:miter lim="800000"/>
              <a:headEnd/>
              <a:tailEnd/>
            </a:ln>
          </p:spPr>
          <p:txBody>
            <a:bodyPr wrap="none">
              <a:spAutoFit/>
            </a:bodyPr>
            <a:lstStyle/>
            <a:p>
              <a:pPr algn="ctr"/>
              <a:r>
                <a:rPr lang="en-US" sz="1200" b="0" dirty="0"/>
                <a:t>b</a:t>
              </a:r>
              <a:endParaRPr lang="en-US" b="0" baseline="-25000" dirty="0"/>
            </a:p>
          </p:txBody>
        </p:sp>
        <p:sp>
          <p:nvSpPr>
            <p:cNvPr id="54" name="Rectangle 137"/>
            <p:cNvSpPr>
              <a:spLocks noChangeArrowheads="1"/>
            </p:cNvSpPr>
            <p:nvPr/>
          </p:nvSpPr>
          <p:spPr bwMode="auto">
            <a:xfrm>
              <a:off x="2296190" y="3224531"/>
              <a:ext cx="228714" cy="227961"/>
            </a:xfrm>
            <a:prstGeom prst="rect">
              <a:avLst/>
            </a:prstGeom>
            <a:solidFill>
              <a:schemeClr val="bg1"/>
            </a:solidFill>
            <a:ln w="9525" algn="ctr">
              <a:solidFill>
                <a:schemeClr val="bg1"/>
              </a:solidFill>
              <a:round/>
              <a:headEnd/>
              <a:tailEnd/>
            </a:ln>
          </p:spPr>
          <p:txBody>
            <a:bodyPr/>
            <a:lstStyle/>
            <a:p>
              <a:endParaRPr lang="en-US"/>
            </a:p>
          </p:txBody>
        </p:sp>
        <p:sp>
          <p:nvSpPr>
            <p:cNvPr id="55" name="TextBox 138"/>
            <p:cNvSpPr txBox="1">
              <a:spLocks noChangeArrowheads="1"/>
            </p:cNvSpPr>
            <p:nvPr/>
          </p:nvSpPr>
          <p:spPr bwMode="auto">
            <a:xfrm>
              <a:off x="2286000" y="3200400"/>
              <a:ext cx="269761" cy="276225"/>
            </a:xfrm>
            <a:prstGeom prst="rect">
              <a:avLst/>
            </a:prstGeom>
            <a:noFill/>
            <a:ln w="9525">
              <a:noFill/>
              <a:miter lim="800000"/>
              <a:headEnd/>
              <a:tailEnd/>
            </a:ln>
          </p:spPr>
          <p:txBody>
            <a:bodyPr wrap="none">
              <a:spAutoFit/>
            </a:bodyPr>
            <a:lstStyle/>
            <a:p>
              <a:pPr algn="ctr"/>
              <a:r>
                <a:rPr lang="en-US" sz="1200" b="0" dirty="0"/>
                <a:t>a</a:t>
              </a:r>
              <a:endParaRPr lang="en-US" b="0" baseline="-25000" dirty="0"/>
            </a:p>
          </p:txBody>
        </p:sp>
        <p:sp>
          <p:nvSpPr>
            <p:cNvPr id="56" name="Rectangle 135"/>
            <p:cNvSpPr>
              <a:spLocks noChangeArrowheads="1"/>
            </p:cNvSpPr>
            <p:nvPr/>
          </p:nvSpPr>
          <p:spPr bwMode="auto">
            <a:xfrm>
              <a:off x="2524904" y="3224531"/>
              <a:ext cx="228714" cy="227961"/>
            </a:xfrm>
            <a:prstGeom prst="rect">
              <a:avLst/>
            </a:prstGeom>
            <a:noFill/>
            <a:ln w="9525" algn="ctr">
              <a:solidFill>
                <a:schemeClr val="bg1"/>
              </a:solidFill>
              <a:round/>
              <a:headEnd/>
              <a:tailEnd/>
            </a:ln>
          </p:spPr>
          <p:txBody>
            <a:bodyPr/>
            <a:lstStyle/>
            <a:p>
              <a:endParaRPr lang="en-US">
                <a:solidFill>
                  <a:schemeClr val="bg1"/>
                </a:solidFill>
              </a:endParaRPr>
            </a:p>
          </p:txBody>
        </p:sp>
        <p:sp>
          <p:nvSpPr>
            <p:cNvPr id="57" name="TextBox 136"/>
            <p:cNvSpPr txBox="1">
              <a:spLocks noChangeArrowheads="1"/>
            </p:cNvSpPr>
            <p:nvPr/>
          </p:nvSpPr>
          <p:spPr bwMode="auto">
            <a:xfrm>
              <a:off x="2514714" y="3200400"/>
              <a:ext cx="269761" cy="276225"/>
            </a:xfrm>
            <a:prstGeom prst="rect">
              <a:avLst/>
            </a:prstGeom>
            <a:noFill/>
            <a:ln w="9525">
              <a:noFill/>
              <a:miter lim="800000"/>
              <a:headEnd/>
              <a:tailEnd/>
            </a:ln>
          </p:spPr>
          <p:txBody>
            <a:bodyPr wrap="none">
              <a:spAutoFit/>
            </a:bodyPr>
            <a:lstStyle/>
            <a:p>
              <a:r>
                <a:rPr lang="en-US" sz="1200" b="0" dirty="0">
                  <a:solidFill>
                    <a:schemeClr val="bg1"/>
                  </a:solidFill>
                </a:rPr>
                <a:t>1</a:t>
              </a:r>
              <a:endParaRPr lang="en-US" b="0" baseline="-25000" dirty="0">
                <a:solidFill>
                  <a:schemeClr val="bg1"/>
                </a:solidFill>
              </a:endParaRPr>
            </a:p>
          </p:txBody>
        </p:sp>
        <p:sp>
          <p:nvSpPr>
            <p:cNvPr id="58" name="Rectangle 142"/>
            <p:cNvSpPr>
              <a:spLocks noChangeArrowheads="1"/>
            </p:cNvSpPr>
            <p:nvPr/>
          </p:nvSpPr>
          <p:spPr bwMode="auto">
            <a:xfrm>
              <a:off x="3023379" y="3224531"/>
              <a:ext cx="228714" cy="227961"/>
            </a:xfrm>
            <a:prstGeom prst="rect">
              <a:avLst/>
            </a:prstGeom>
            <a:noFill/>
            <a:ln w="9525" algn="ctr">
              <a:solidFill>
                <a:schemeClr val="bg1"/>
              </a:solidFill>
              <a:round/>
              <a:headEnd/>
              <a:tailEnd/>
            </a:ln>
          </p:spPr>
          <p:txBody>
            <a:bodyPr/>
            <a:lstStyle/>
            <a:p>
              <a:endParaRPr lang="en-US">
                <a:solidFill>
                  <a:schemeClr val="bg1"/>
                </a:solidFill>
              </a:endParaRPr>
            </a:p>
          </p:txBody>
        </p:sp>
        <p:sp>
          <p:nvSpPr>
            <p:cNvPr id="59" name="TextBox 143"/>
            <p:cNvSpPr txBox="1">
              <a:spLocks noChangeArrowheads="1"/>
            </p:cNvSpPr>
            <p:nvPr/>
          </p:nvSpPr>
          <p:spPr bwMode="auto">
            <a:xfrm>
              <a:off x="3013189" y="3200400"/>
              <a:ext cx="269761" cy="276225"/>
            </a:xfrm>
            <a:prstGeom prst="rect">
              <a:avLst/>
            </a:prstGeom>
            <a:noFill/>
            <a:ln w="9525">
              <a:noFill/>
              <a:miter lim="800000"/>
              <a:headEnd/>
              <a:tailEnd/>
            </a:ln>
          </p:spPr>
          <p:txBody>
            <a:bodyPr wrap="none">
              <a:spAutoFit/>
            </a:bodyPr>
            <a:lstStyle/>
            <a:p>
              <a:r>
                <a:rPr lang="en-US" sz="1200" b="0">
                  <a:solidFill>
                    <a:schemeClr val="bg1"/>
                  </a:solidFill>
                </a:rPr>
                <a:t>2</a:t>
              </a:r>
              <a:endParaRPr lang="en-US" b="0" baseline="-25000">
                <a:solidFill>
                  <a:schemeClr val="bg1"/>
                </a:solidFill>
              </a:endParaRPr>
            </a:p>
          </p:txBody>
        </p:sp>
      </p:grpSp>
      <p:grpSp>
        <p:nvGrpSpPr>
          <p:cNvPr id="60" name="Group 59"/>
          <p:cNvGrpSpPr/>
          <p:nvPr/>
        </p:nvGrpSpPr>
        <p:grpSpPr>
          <a:xfrm>
            <a:off x="3581400" y="3200400"/>
            <a:ext cx="996950" cy="276225"/>
            <a:chOff x="3581400" y="3200400"/>
            <a:chExt cx="996950" cy="276225"/>
          </a:xfrm>
        </p:grpSpPr>
        <p:sp>
          <p:nvSpPr>
            <p:cNvPr id="61" name="Rectangle 151"/>
            <p:cNvSpPr>
              <a:spLocks noChangeArrowheads="1"/>
            </p:cNvSpPr>
            <p:nvPr/>
          </p:nvSpPr>
          <p:spPr bwMode="auto">
            <a:xfrm>
              <a:off x="3591590" y="3224531"/>
              <a:ext cx="228714" cy="227961"/>
            </a:xfrm>
            <a:prstGeom prst="rect">
              <a:avLst/>
            </a:prstGeom>
            <a:solidFill>
              <a:schemeClr val="bg1"/>
            </a:solidFill>
            <a:ln w="9525" algn="ctr">
              <a:solidFill>
                <a:schemeClr val="bg1"/>
              </a:solidFill>
              <a:round/>
              <a:headEnd/>
              <a:tailEnd/>
            </a:ln>
          </p:spPr>
          <p:txBody>
            <a:bodyPr/>
            <a:lstStyle/>
            <a:p>
              <a:endParaRPr lang="en-US"/>
            </a:p>
          </p:txBody>
        </p:sp>
        <p:sp>
          <p:nvSpPr>
            <p:cNvPr id="62" name="Rectangle 158"/>
            <p:cNvSpPr>
              <a:spLocks noChangeArrowheads="1"/>
            </p:cNvSpPr>
            <p:nvPr/>
          </p:nvSpPr>
          <p:spPr bwMode="auto">
            <a:xfrm>
              <a:off x="4090065" y="3224531"/>
              <a:ext cx="228714" cy="227961"/>
            </a:xfrm>
            <a:prstGeom prst="rect">
              <a:avLst/>
            </a:prstGeom>
            <a:solidFill>
              <a:schemeClr val="bg1"/>
            </a:solidFill>
            <a:ln w="9525" algn="ctr">
              <a:solidFill>
                <a:schemeClr val="bg1"/>
              </a:solidFill>
              <a:round/>
              <a:headEnd/>
              <a:tailEnd/>
            </a:ln>
          </p:spPr>
          <p:txBody>
            <a:bodyPr/>
            <a:lstStyle/>
            <a:p>
              <a:endParaRPr lang="en-US"/>
            </a:p>
          </p:txBody>
        </p:sp>
        <p:sp>
          <p:nvSpPr>
            <p:cNvPr id="63" name="TextBox 152"/>
            <p:cNvSpPr txBox="1">
              <a:spLocks noChangeArrowheads="1"/>
            </p:cNvSpPr>
            <p:nvPr/>
          </p:nvSpPr>
          <p:spPr bwMode="auto">
            <a:xfrm>
              <a:off x="3581400" y="3200400"/>
              <a:ext cx="269761" cy="276225"/>
            </a:xfrm>
            <a:prstGeom prst="rect">
              <a:avLst/>
            </a:prstGeom>
            <a:noFill/>
            <a:ln w="9525">
              <a:noFill/>
              <a:miter lim="800000"/>
              <a:headEnd/>
              <a:tailEnd/>
            </a:ln>
          </p:spPr>
          <p:txBody>
            <a:bodyPr wrap="none">
              <a:spAutoFit/>
            </a:bodyPr>
            <a:lstStyle/>
            <a:p>
              <a:pPr algn="ctr"/>
              <a:r>
                <a:rPr lang="en-US" sz="1200" b="0"/>
                <a:t>c</a:t>
              </a:r>
              <a:endParaRPr lang="en-US" b="0" baseline="-25000"/>
            </a:p>
          </p:txBody>
        </p:sp>
        <p:sp>
          <p:nvSpPr>
            <p:cNvPr id="64" name="TextBox 159"/>
            <p:cNvSpPr txBox="1">
              <a:spLocks noChangeArrowheads="1"/>
            </p:cNvSpPr>
            <p:nvPr/>
          </p:nvSpPr>
          <p:spPr bwMode="auto">
            <a:xfrm>
              <a:off x="4079875" y="3200400"/>
              <a:ext cx="269761" cy="276225"/>
            </a:xfrm>
            <a:prstGeom prst="rect">
              <a:avLst/>
            </a:prstGeom>
            <a:noFill/>
            <a:ln w="9525">
              <a:noFill/>
              <a:miter lim="800000"/>
              <a:headEnd/>
              <a:tailEnd/>
            </a:ln>
          </p:spPr>
          <p:txBody>
            <a:bodyPr wrap="none">
              <a:spAutoFit/>
            </a:bodyPr>
            <a:lstStyle/>
            <a:p>
              <a:pPr algn="ctr"/>
              <a:r>
                <a:rPr lang="en-US" sz="1200" b="0"/>
                <a:t>c</a:t>
              </a:r>
              <a:endParaRPr lang="en-US" b="0" baseline="-25000"/>
            </a:p>
          </p:txBody>
        </p:sp>
        <p:sp>
          <p:nvSpPr>
            <p:cNvPr id="65" name="Rectangle 149"/>
            <p:cNvSpPr>
              <a:spLocks noChangeArrowheads="1"/>
            </p:cNvSpPr>
            <p:nvPr/>
          </p:nvSpPr>
          <p:spPr bwMode="auto">
            <a:xfrm>
              <a:off x="3820304" y="3224531"/>
              <a:ext cx="228714" cy="227961"/>
            </a:xfrm>
            <a:prstGeom prst="rect">
              <a:avLst/>
            </a:prstGeom>
            <a:noFill/>
            <a:ln w="9525" algn="ctr">
              <a:solidFill>
                <a:schemeClr val="bg1"/>
              </a:solidFill>
              <a:round/>
              <a:headEnd/>
              <a:tailEnd/>
            </a:ln>
          </p:spPr>
          <p:txBody>
            <a:bodyPr/>
            <a:lstStyle/>
            <a:p>
              <a:endParaRPr lang="en-US">
                <a:solidFill>
                  <a:schemeClr val="bg1"/>
                </a:solidFill>
              </a:endParaRPr>
            </a:p>
          </p:txBody>
        </p:sp>
        <p:sp>
          <p:nvSpPr>
            <p:cNvPr id="66" name="TextBox 150"/>
            <p:cNvSpPr txBox="1">
              <a:spLocks noChangeArrowheads="1"/>
            </p:cNvSpPr>
            <p:nvPr/>
          </p:nvSpPr>
          <p:spPr bwMode="auto">
            <a:xfrm>
              <a:off x="3810114" y="3200400"/>
              <a:ext cx="269761" cy="276225"/>
            </a:xfrm>
            <a:prstGeom prst="rect">
              <a:avLst/>
            </a:prstGeom>
            <a:noFill/>
            <a:ln w="9525">
              <a:noFill/>
              <a:miter lim="800000"/>
              <a:headEnd/>
              <a:tailEnd/>
            </a:ln>
          </p:spPr>
          <p:txBody>
            <a:bodyPr wrap="none">
              <a:spAutoFit/>
            </a:bodyPr>
            <a:lstStyle/>
            <a:p>
              <a:r>
                <a:rPr lang="en-US" sz="1200" b="0">
                  <a:solidFill>
                    <a:schemeClr val="bg1"/>
                  </a:solidFill>
                </a:rPr>
                <a:t>3</a:t>
              </a:r>
              <a:endParaRPr lang="en-US" b="0" baseline="-25000">
                <a:solidFill>
                  <a:schemeClr val="bg1"/>
                </a:solidFill>
              </a:endParaRPr>
            </a:p>
          </p:txBody>
        </p:sp>
        <p:sp>
          <p:nvSpPr>
            <p:cNvPr id="67" name="Rectangle 156"/>
            <p:cNvSpPr>
              <a:spLocks noChangeArrowheads="1"/>
            </p:cNvSpPr>
            <p:nvPr/>
          </p:nvSpPr>
          <p:spPr bwMode="auto">
            <a:xfrm>
              <a:off x="4318779" y="3224531"/>
              <a:ext cx="228714" cy="227961"/>
            </a:xfrm>
            <a:prstGeom prst="rect">
              <a:avLst/>
            </a:prstGeom>
            <a:noFill/>
            <a:ln w="9525" algn="ctr">
              <a:solidFill>
                <a:schemeClr val="bg1"/>
              </a:solidFill>
              <a:round/>
              <a:headEnd/>
              <a:tailEnd/>
            </a:ln>
          </p:spPr>
          <p:txBody>
            <a:bodyPr/>
            <a:lstStyle/>
            <a:p>
              <a:endParaRPr lang="en-US">
                <a:solidFill>
                  <a:schemeClr val="bg1"/>
                </a:solidFill>
              </a:endParaRPr>
            </a:p>
          </p:txBody>
        </p:sp>
        <p:sp>
          <p:nvSpPr>
            <p:cNvPr id="68" name="TextBox 157"/>
            <p:cNvSpPr txBox="1">
              <a:spLocks noChangeArrowheads="1"/>
            </p:cNvSpPr>
            <p:nvPr/>
          </p:nvSpPr>
          <p:spPr bwMode="auto">
            <a:xfrm>
              <a:off x="4308589" y="3200400"/>
              <a:ext cx="269761" cy="276225"/>
            </a:xfrm>
            <a:prstGeom prst="rect">
              <a:avLst/>
            </a:prstGeom>
            <a:noFill/>
            <a:ln w="9525">
              <a:noFill/>
              <a:miter lim="800000"/>
              <a:headEnd/>
              <a:tailEnd/>
            </a:ln>
          </p:spPr>
          <p:txBody>
            <a:bodyPr wrap="none">
              <a:spAutoFit/>
            </a:bodyPr>
            <a:lstStyle/>
            <a:p>
              <a:r>
                <a:rPr lang="en-US" sz="1200" b="0">
                  <a:solidFill>
                    <a:schemeClr val="bg1"/>
                  </a:solidFill>
                </a:rPr>
                <a:t>6</a:t>
              </a:r>
              <a:endParaRPr lang="en-US" b="0" baseline="-25000">
                <a:solidFill>
                  <a:schemeClr val="bg1"/>
                </a:solidFill>
              </a:endParaRPr>
            </a:p>
          </p:txBody>
        </p:sp>
      </p:grpSp>
      <p:grpSp>
        <p:nvGrpSpPr>
          <p:cNvPr id="69" name="Group 68"/>
          <p:cNvGrpSpPr/>
          <p:nvPr/>
        </p:nvGrpSpPr>
        <p:grpSpPr>
          <a:xfrm>
            <a:off x="4876800" y="3200400"/>
            <a:ext cx="990600" cy="276225"/>
            <a:chOff x="4876800" y="3200400"/>
            <a:chExt cx="990600" cy="276225"/>
          </a:xfrm>
        </p:grpSpPr>
        <p:sp>
          <p:nvSpPr>
            <p:cNvPr id="70" name="Rectangle 165"/>
            <p:cNvSpPr>
              <a:spLocks noChangeArrowheads="1"/>
            </p:cNvSpPr>
            <p:nvPr/>
          </p:nvSpPr>
          <p:spPr bwMode="auto">
            <a:xfrm>
              <a:off x="4886985" y="3224531"/>
              <a:ext cx="228600" cy="227961"/>
            </a:xfrm>
            <a:prstGeom prst="rect">
              <a:avLst/>
            </a:prstGeom>
            <a:solidFill>
              <a:schemeClr val="bg1"/>
            </a:solidFill>
            <a:ln w="9525" algn="ctr">
              <a:solidFill>
                <a:schemeClr val="bg1"/>
              </a:solidFill>
              <a:round/>
              <a:headEnd/>
              <a:tailEnd/>
            </a:ln>
          </p:spPr>
          <p:txBody>
            <a:bodyPr/>
            <a:lstStyle/>
            <a:p>
              <a:endParaRPr lang="en-US"/>
            </a:p>
          </p:txBody>
        </p:sp>
        <p:sp>
          <p:nvSpPr>
            <p:cNvPr id="71" name="Rectangle 172"/>
            <p:cNvSpPr>
              <a:spLocks noChangeArrowheads="1"/>
            </p:cNvSpPr>
            <p:nvPr/>
          </p:nvSpPr>
          <p:spPr bwMode="auto">
            <a:xfrm>
              <a:off x="5379359" y="3224531"/>
              <a:ext cx="228600" cy="227961"/>
            </a:xfrm>
            <a:prstGeom prst="rect">
              <a:avLst/>
            </a:prstGeom>
            <a:solidFill>
              <a:schemeClr val="bg1"/>
            </a:solidFill>
            <a:ln w="9525" algn="ctr">
              <a:solidFill>
                <a:schemeClr val="bg1"/>
              </a:solidFill>
              <a:round/>
              <a:headEnd/>
              <a:tailEnd/>
            </a:ln>
          </p:spPr>
          <p:txBody>
            <a:bodyPr/>
            <a:lstStyle/>
            <a:p>
              <a:endParaRPr lang="en-US"/>
            </a:p>
          </p:txBody>
        </p:sp>
        <p:sp>
          <p:nvSpPr>
            <p:cNvPr id="72" name="TextBox 166"/>
            <p:cNvSpPr txBox="1">
              <a:spLocks noChangeArrowheads="1"/>
            </p:cNvSpPr>
            <p:nvPr/>
          </p:nvSpPr>
          <p:spPr bwMode="auto">
            <a:xfrm>
              <a:off x="4876800" y="3200400"/>
              <a:ext cx="269626" cy="276225"/>
            </a:xfrm>
            <a:prstGeom prst="rect">
              <a:avLst/>
            </a:prstGeom>
            <a:noFill/>
            <a:ln w="9525">
              <a:noFill/>
              <a:miter lim="800000"/>
              <a:headEnd/>
              <a:tailEnd/>
            </a:ln>
          </p:spPr>
          <p:txBody>
            <a:bodyPr wrap="none">
              <a:spAutoFit/>
            </a:bodyPr>
            <a:lstStyle/>
            <a:p>
              <a:pPr algn="ctr"/>
              <a:r>
                <a:rPr lang="en-US" sz="1200" b="0"/>
                <a:t>a</a:t>
              </a:r>
              <a:endParaRPr lang="en-US" b="0" baseline="-25000"/>
            </a:p>
          </p:txBody>
        </p:sp>
        <p:sp>
          <p:nvSpPr>
            <p:cNvPr id="73" name="TextBox 173"/>
            <p:cNvSpPr txBox="1">
              <a:spLocks noChangeArrowheads="1"/>
            </p:cNvSpPr>
            <p:nvPr/>
          </p:nvSpPr>
          <p:spPr bwMode="auto">
            <a:xfrm>
              <a:off x="5369174" y="3200400"/>
              <a:ext cx="261611" cy="276225"/>
            </a:xfrm>
            <a:prstGeom prst="rect">
              <a:avLst/>
            </a:prstGeom>
            <a:noFill/>
            <a:ln w="9525">
              <a:noFill/>
              <a:miter lim="800000"/>
              <a:headEnd/>
              <a:tailEnd/>
            </a:ln>
          </p:spPr>
          <p:txBody>
            <a:bodyPr wrap="none">
              <a:spAutoFit/>
            </a:bodyPr>
            <a:lstStyle/>
            <a:p>
              <a:pPr algn="ctr"/>
              <a:r>
                <a:rPr lang="en-US" sz="1200" b="0"/>
                <a:t>c</a:t>
              </a:r>
              <a:endParaRPr lang="en-US" b="0" baseline="-25000"/>
            </a:p>
          </p:txBody>
        </p:sp>
        <p:sp>
          <p:nvSpPr>
            <p:cNvPr id="74" name="Rectangle 163"/>
            <p:cNvSpPr>
              <a:spLocks noChangeArrowheads="1"/>
            </p:cNvSpPr>
            <p:nvPr/>
          </p:nvSpPr>
          <p:spPr bwMode="auto">
            <a:xfrm>
              <a:off x="5115585" y="3224531"/>
              <a:ext cx="228600" cy="227961"/>
            </a:xfrm>
            <a:prstGeom prst="rect">
              <a:avLst/>
            </a:prstGeom>
            <a:noFill/>
            <a:ln w="9525" algn="ctr">
              <a:solidFill>
                <a:schemeClr val="bg1"/>
              </a:solidFill>
              <a:round/>
              <a:headEnd/>
              <a:tailEnd/>
            </a:ln>
          </p:spPr>
          <p:txBody>
            <a:bodyPr/>
            <a:lstStyle/>
            <a:p>
              <a:endParaRPr lang="en-US">
                <a:solidFill>
                  <a:schemeClr val="bg1"/>
                </a:solidFill>
              </a:endParaRPr>
            </a:p>
          </p:txBody>
        </p:sp>
        <p:sp>
          <p:nvSpPr>
            <p:cNvPr id="75" name="TextBox 164"/>
            <p:cNvSpPr txBox="1">
              <a:spLocks noChangeArrowheads="1"/>
            </p:cNvSpPr>
            <p:nvPr/>
          </p:nvSpPr>
          <p:spPr bwMode="auto">
            <a:xfrm>
              <a:off x="5105400" y="3200400"/>
              <a:ext cx="269626" cy="276225"/>
            </a:xfrm>
            <a:prstGeom prst="rect">
              <a:avLst/>
            </a:prstGeom>
            <a:noFill/>
            <a:ln w="9525">
              <a:noFill/>
              <a:miter lim="800000"/>
              <a:headEnd/>
              <a:tailEnd/>
            </a:ln>
          </p:spPr>
          <p:txBody>
            <a:bodyPr wrap="none">
              <a:spAutoFit/>
            </a:bodyPr>
            <a:lstStyle/>
            <a:p>
              <a:r>
                <a:rPr lang="en-US" sz="1200" b="0">
                  <a:solidFill>
                    <a:schemeClr val="bg1"/>
                  </a:solidFill>
                </a:rPr>
                <a:t>5</a:t>
              </a:r>
              <a:endParaRPr lang="en-US" b="0" baseline="-25000">
                <a:solidFill>
                  <a:schemeClr val="bg1"/>
                </a:solidFill>
              </a:endParaRPr>
            </a:p>
          </p:txBody>
        </p:sp>
        <p:sp>
          <p:nvSpPr>
            <p:cNvPr id="76" name="Rectangle 170"/>
            <p:cNvSpPr>
              <a:spLocks noChangeArrowheads="1"/>
            </p:cNvSpPr>
            <p:nvPr/>
          </p:nvSpPr>
          <p:spPr bwMode="auto">
            <a:xfrm>
              <a:off x="5607959" y="3224531"/>
              <a:ext cx="228600" cy="227961"/>
            </a:xfrm>
            <a:prstGeom prst="rect">
              <a:avLst/>
            </a:prstGeom>
            <a:noFill/>
            <a:ln w="9525" algn="ctr">
              <a:solidFill>
                <a:schemeClr val="bg1"/>
              </a:solidFill>
              <a:round/>
              <a:headEnd/>
              <a:tailEnd/>
            </a:ln>
          </p:spPr>
          <p:txBody>
            <a:bodyPr/>
            <a:lstStyle/>
            <a:p>
              <a:endParaRPr lang="en-US">
                <a:solidFill>
                  <a:schemeClr val="bg1"/>
                </a:solidFill>
              </a:endParaRPr>
            </a:p>
          </p:txBody>
        </p:sp>
        <p:sp>
          <p:nvSpPr>
            <p:cNvPr id="77" name="TextBox 171"/>
            <p:cNvSpPr txBox="1">
              <a:spLocks noChangeArrowheads="1"/>
            </p:cNvSpPr>
            <p:nvPr/>
          </p:nvSpPr>
          <p:spPr bwMode="auto">
            <a:xfrm>
              <a:off x="5597774" y="3200400"/>
              <a:ext cx="269626" cy="276225"/>
            </a:xfrm>
            <a:prstGeom prst="rect">
              <a:avLst/>
            </a:prstGeom>
            <a:noFill/>
            <a:ln w="9525">
              <a:noFill/>
              <a:miter lim="800000"/>
              <a:headEnd/>
              <a:tailEnd/>
            </a:ln>
          </p:spPr>
          <p:txBody>
            <a:bodyPr wrap="none">
              <a:spAutoFit/>
            </a:bodyPr>
            <a:lstStyle/>
            <a:p>
              <a:r>
                <a:rPr lang="en-US" sz="1200" b="0">
                  <a:solidFill>
                    <a:schemeClr val="bg1"/>
                  </a:solidFill>
                </a:rPr>
                <a:t>2</a:t>
              </a:r>
              <a:endParaRPr lang="en-US" b="0" baseline="-25000">
                <a:solidFill>
                  <a:schemeClr val="bg1"/>
                </a:solidFill>
              </a:endParaRPr>
            </a:p>
          </p:txBody>
        </p:sp>
      </p:grpSp>
      <p:grpSp>
        <p:nvGrpSpPr>
          <p:cNvPr id="78" name="Group 77"/>
          <p:cNvGrpSpPr/>
          <p:nvPr/>
        </p:nvGrpSpPr>
        <p:grpSpPr>
          <a:xfrm>
            <a:off x="6248400" y="3200400"/>
            <a:ext cx="990600" cy="276225"/>
            <a:chOff x="6248400" y="3200400"/>
            <a:chExt cx="990600" cy="276225"/>
          </a:xfrm>
        </p:grpSpPr>
        <p:sp>
          <p:nvSpPr>
            <p:cNvPr id="79" name="Rectangle 179"/>
            <p:cNvSpPr>
              <a:spLocks noChangeArrowheads="1"/>
            </p:cNvSpPr>
            <p:nvPr/>
          </p:nvSpPr>
          <p:spPr bwMode="auto">
            <a:xfrm>
              <a:off x="6258585" y="3224531"/>
              <a:ext cx="228600" cy="227961"/>
            </a:xfrm>
            <a:prstGeom prst="rect">
              <a:avLst/>
            </a:prstGeom>
            <a:solidFill>
              <a:schemeClr val="bg1"/>
            </a:solidFill>
            <a:ln w="9525" algn="ctr">
              <a:solidFill>
                <a:schemeClr val="bg1"/>
              </a:solidFill>
              <a:round/>
              <a:headEnd/>
              <a:tailEnd/>
            </a:ln>
          </p:spPr>
          <p:txBody>
            <a:bodyPr/>
            <a:lstStyle/>
            <a:p>
              <a:endParaRPr lang="en-US"/>
            </a:p>
          </p:txBody>
        </p:sp>
        <p:sp>
          <p:nvSpPr>
            <p:cNvPr id="80" name="Rectangle 186"/>
            <p:cNvSpPr>
              <a:spLocks noChangeArrowheads="1"/>
            </p:cNvSpPr>
            <p:nvPr/>
          </p:nvSpPr>
          <p:spPr bwMode="auto">
            <a:xfrm>
              <a:off x="6750959" y="3224531"/>
              <a:ext cx="228600" cy="227961"/>
            </a:xfrm>
            <a:prstGeom prst="rect">
              <a:avLst/>
            </a:prstGeom>
            <a:solidFill>
              <a:schemeClr val="bg1"/>
            </a:solidFill>
            <a:ln w="9525" algn="ctr">
              <a:solidFill>
                <a:schemeClr val="bg1"/>
              </a:solidFill>
              <a:round/>
              <a:headEnd/>
              <a:tailEnd/>
            </a:ln>
          </p:spPr>
          <p:txBody>
            <a:bodyPr/>
            <a:lstStyle/>
            <a:p>
              <a:endParaRPr lang="en-US"/>
            </a:p>
          </p:txBody>
        </p:sp>
        <p:sp>
          <p:nvSpPr>
            <p:cNvPr id="81" name="TextBox 180"/>
            <p:cNvSpPr txBox="1">
              <a:spLocks noChangeArrowheads="1"/>
            </p:cNvSpPr>
            <p:nvPr/>
          </p:nvSpPr>
          <p:spPr bwMode="auto">
            <a:xfrm>
              <a:off x="6248400" y="3200400"/>
              <a:ext cx="269626" cy="276225"/>
            </a:xfrm>
            <a:prstGeom prst="rect">
              <a:avLst/>
            </a:prstGeom>
            <a:noFill/>
            <a:ln w="9525">
              <a:noFill/>
              <a:miter lim="800000"/>
              <a:headEnd/>
              <a:tailEnd/>
            </a:ln>
          </p:spPr>
          <p:txBody>
            <a:bodyPr wrap="none">
              <a:spAutoFit/>
            </a:bodyPr>
            <a:lstStyle/>
            <a:p>
              <a:pPr algn="ctr"/>
              <a:r>
                <a:rPr lang="en-US" sz="1200" b="0"/>
                <a:t>b</a:t>
              </a:r>
              <a:endParaRPr lang="en-US" b="0" baseline="-25000"/>
            </a:p>
          </p:txBody>
        </p:sp>
        <p:sp>
          <p:nvSpPr>
            <p:cNvPr id="82" name="TextBox 187"/>
            <p:cNvSpPr txBox="1">
              <a:spLocks noChangeArrowheads="1"/>
            </p:cNvSpPr>
            <p:nvPr/>
          </p:nvSpPr>
          <p:spPr bwMode="auto">
            <a:xfrm>
              <a:off x="6740774" y="3200400"/>
              <a:ext cx="261611" cy="276225"/>
            </a:xfrm>
            <a:prstGeom prst="rect">
              <a:avLst/>
            </a:prstGeom>
            <a:noFill/>
            <a:ln w="9525">
              <a:noFill/>
              <a:miter lim="800000"/>
              <a:headEnd/>
              <a:tailEnd/>
            </a:ln>
          </p:spPr>
          <p:txBody>
            <a:bodyPr wrap="none">
              <a:spAutoFit/>
            </a:bodyPr>
            <a:lstStyle/>
            <a:p>
              <a:pPr algn="ctr"/>
              <a:r>
                <a:rPr lang="en-US" sz="1200" b="0"/>
                <a:t>c</a:t>
              </a:r>
              <a:endParaRPr lang="en-US" b="0" baseline="-25000"/>
            </a:p>
          </p:txBody>
        </p:sp>
        <p:sp>
          <p:nvSpPr>
            <p:cNvPr id="83" name="Rectangle 177"/>
            <p:cNvSpPr>
              <a:spLocks noChangeArrowheads="1"/>
            </p:cNvSpPr>
            <p:nvPr/>
          </p:nvSpPr>
          <p:spPr bwMode="auto">
            <a:xfrm>
              <a:off x="6487185" y="3224531"/>
              <a:ext cx="228600" cy="227961"/>
            </a:xfrm>
            <a:prstGeom prst="rect">
              <a:avLst/>
            </a:prstGeom>
            <a:noFill/>
            <a:ln w="9525" algn="ctr">
              <a:solidFill>
                <a:schemeClr val="bg1"/>
              </a:solidFill>
              <a:round/>
              <a:headEnd/>
              <a:tailEnd/>
            </a:ln>
          </p:spPr>
          <p:txBody>
            <a:bodyPr/>
            <a:lstStyle/>
            <a:p>
              <a:endParaRPr lang="en-US">
                <a:solidFill>
                  <a:schemeClr val="bg1"/>
                </a:solidFill>
              </a:endParaRPr>
            </a:p>
          </p:txBody>
        </p:sp>
        <p:sp>
          <p:nvSpPr>
            <p:cNvPr id="84" name="TextBox 178"/>
            <p:cNvSpPr txBox="1">
              <a:spLocks noChangeArrowheads="1"/>
            </p:cNvSpPr>
            <p:nvPr/>
          </p:nvSpPr>
          <p:spPr bwMode="auto">
            <a:xfrm>
              <a:off x="6477000" y="3200400"/>
              <a:ext cx="269626" cy="276225"/>
            </a:xfrm>
            <a:prstGeom prst="rect">
              <a:avLst/>
            </a:prstGeom>
            <a:noFill/>
            <a:ln w="9525">
              <a:noFill/>
              <a:miter lim="800000"/>
              <a:headEnd/>
              <a:tailEnd/>
            </a:ln>
          </p:spPr>
          <p:txBody>
            <a:bodyPr wrap="none">
              <a:spAutoFit/>
            </a:bodyPr>
            <a:lstStyle/>
            <a:p>
              <a:r>
                <a:rPr lang="en-US" sz="1200" b="0">
                  <a:solidFill>
                    <a:schemeClr val="bg1"/>
                  </a:solidFill>
                </a:rPr>
                <a:t>7</a:t>
              </a:r>
              <a:endParaRPr lang="en-US" b="0" baseline="-25000">
                <a:solidFill>
                  <a:schemeClr val="bg1"/>
                </a:solidFill>
              </a:endParaRPr>
            </a:p>
          </p:txBody>
        </p:sp>
        <p:sp>
          <p:nvSpPr>
            <p:cNvPr id="85" name="Rectangle 184"/>
            <p:cNvSpPr>
              <a:spLocks noChangeArrowheads="1"/>
            </p:cNvSpPr>
            <p:nvPr/>
          </p:nvSpPr>
          <p:spPr bwMode="auto">
            <a:xfrm>
              <a:off x="6979559" y="3224531"/>
              <a:ext cx="228600" cy="227961"/>
            </a:xfrm>
            <a:prstGeom prst="rect">
              <a:avLst/>
            </a:prstGeom>
            <a:noFill/>
            <a:ln w="9525" algn="ctr">
              <a:solidFill>
                <a:schemeClr val="bg1"/>
              </a:solidFill>
              <a:round/>
              <a:headEnd/>
              <a:tailEnd/>
            </a:ln>
          </p:spPr>
          <p:txBody>
            <a:bodyPr/>
            <a:lstStyle/>
            <a:p>
              <a:endParaRPr lang="en-US">
                <a:solidFill>
                  <a:schemeClr val="bg1"/>
                </a:solidFill>
              </a:endParaRPr>
            </a:p>
          </p:txBody>
        </p:sp>
        <p:sp>
          <p:nvSpPr>
            <p:cNvPr id="86" name="TextBox 185"/>
            <p:cNvSpPr txBox="1">
              <a:spLocks noChangeArrowheads="1"/>
            </p:cNvSpPr>
            <p:nvPr/>
          </p:nvSpPr>
          <p:spPr bwMode="auto">
            <a:xfrm>
              <a:off x="6969374" y="3200400"/>
              <a:ext cx="269626" cy="276225"/>
            </a:xfrm>
            <a:prstGeom prst="rect">
              <a:avLst/>
            </a:prstGeom>
            <a:noFill/>
            <a:ln w="9525">
              <a:noFill/>
              <a:miter lim="800000"/>
              <a:headEnd/>
              <a:tailEnd/>
            </a:ln>
          </p:spPr>
          <p:txBody>
            <a:bodyPr wrap="none">
              <a:spAutoFit/>
            </a:bodyPr>
            <a:lstStyle/>
            <a:p>
              <a:r>
                <a:rPr lang="en-US" sz="1200" b="0" dirty="0" smtClean="0">
                  <a:solidFill>
                    <a:schemeClr val="bg1"/>
                  </a:solidFill>
                </a:rPr>
                <a:t>8</a:t>
              </a:r>
              <a:endParaRPr lang="en-US" b="0" baseline="-25000" dirty="0">
                <a:solidFill>
                  <a:schemeClr val="bg1"/>
                </a:solidFill>
              </a:endParaRPr>
            </a:p>
          </p:txBody>
        </p:sp>
      </p:grpSp>
      <p:grpSp>
        <p:nvGrpSpPr>
          <p:cNvPr id="87" name="Group 86"/>
          <p:cNvGrpSpPr/>
          <p:nvPr/>
        </p:nvGrpSpPr>
        <p:grpSpPr>
          <a:xfrm>
            <a:off x="3200400" y="3838575"/>
            <a:ext cx="803275" cy="276225"/>
            <a:chOff x="3200400" y="3838575"/>
            <a:chExt cx="803275" cy="276225"/>
          </a:xfrm>
        </p:grpSpPr>
        <p:sp>
          <p:nvSpPr>
            <p:cNvPr id="88" name="Rectangle 193"/>
            <p:cNvSpPr>
              <a:spLocks noChangeArrowheads="1"/>
            </p:cNvSpPr>
            <p:nvPr/>
          </p:nvSpPr>
          <p:spPr bwMode="auto">
            <a:xfrm>
              <a:off x="3210588" y="3862706"/>
              <a:ext cx="228671" cy="227961"/>
            </a:xfrm>
            <a:prstGeom prst="rect">
              <a:avLst/>
            </a:prstGeom>
            <a:solidFill>
              <a:schemeClr val="bg1"/>
            </a:solidFill>
            <a:ln w="9525" algn="ctr">
              <a:solidFill>
                <a:schemeClr val="bg1"/>
              </a:solidFill>
              <a:round/>
              <a:headEnd/>
              <a:tailEnd/>
            </a:ln>
          </p:spPr>
          <p:txBody>
            <a:bodyPr/>
            <a:lstStyle/>
            <a:p>
              <a:endParaRPr lang="en-US"/>
            </a:p>
          </p:txBody>
        </p:sp>
        <p:sp>
          <p:nvSpPr>
            <p:cNvPr id="89" name="TextBox 194"/>
            <p:cNvSpPr txBox="1">
              <a:spLocks noChangeArrowheads="1"/>
            </p:cNvSpPr>
            <p:nvPr/>
          </p:nvSpPr>
          <p:spPr bwMode="auto">
            <a:xfrm>
              <a:off x="3200400" y="3838575"/>
              <a:ext cx="269710" cy="276225"/>
            </a:xfrm>
            <a:prstGeom prst="rect">
              <a:avLst/>
            </a:prstGeom>
            <a:noFill/>
            <a:ln w="9525">
              <a:noFill/>
              <a:miter lim="800000"/>
              <a:headEnd/>
              <a:tailEnd/>
            </a:ln>
          </p:spPr>
          <p:txBody>
            <a:bodyPr wrap="none">
              <a:spAutoFit/>
            </a:bodyPr>
            <a:lstStyle/>
            <a:p>
              <a:pPr algn="ctr"/>
              <a:r>
                <a:rPr lang="en-US" sz="1200" b="0"/>
                <a:t>a</a:t>
              </a:r>
              <a:endParaRPr lang="en-US" b="0" baseline="-25000"/>
            </a:p>
          </p:txBody>
        </p:sp>
        <p:sp>
          <p:nvSpPr>
            <p:cNvPr id="90" name="Rectangle 191"/>
            <p:cNvSpPr>
              <a:spLocks noChangeArrowheads="1"/>
            </p:cNvSpPr>
            <p:nvPr/>
          </p:nvSpPr>
          <p:spPr bwMode="auto">
            <a:xfrm>
              <a:off x="3515483" y="3862706"/>
              <a:ext cx="228671" cy="227961"/>
            </a:xfrm>
            <a:prstGeom prst="rect">
              <a:avLst/>
            </a:prstGeom>
            <a:noFill/>
            <a:ln w="9525" algn="ctr">
              <a:solidFill>
                <a:schemeClr val="bg1"/>
              </a:solidFill>
              <a:round/>
              <a:headEnd/>
              <a:tailEnd/>
            </a:ln>
          </p:spPr>
          <p:txBody>
            <a:bodyPr/>
            <a:lstStyle/>
            <a:p>
              <a:endParaRPr lang="en-US">
                <a:solidFill>
                  <a:schemeClr val="bg1"/>
                </a:solidFill>
              </a:endParaRPr>
            </a:p>
          </p:txBody>
        </p:sp>
        <p:sp>
          <p:nvSpPr>
            <p:cNvPr id="91" name="TextBox 192"/>
            <p:cNvSpPr txBox="1">
              <a:spLocks noChangeArrowheads="1"/>
            </p:cNvSpPr>
            <p:nvPr/>
          </p:nvSpPr>
          <p:spPr bwMode="auto">
            <a:xfrm>
              <a:off x="3505295" y="3838575"/>
              <a:ext cx="269710" cy="276225"/>
            </a:xfrm>
            <a:prstGeom prst="rect">
              <a:avLst/>
            </a:prstGeom>
            <a:noFill/>
            <a:ln w="9525">
              <a:noFill/>
              <a:miter lim="800000"/>
              <a:headEnd/>
              <a:tailEnd/>
            </a:ln>
          </p:spPr>
          <p:txBody>
            <a:bodyPr wrap="none">
              <a:spAutoFit/>
            </a:bodyPr>
            <a:lstStyle/>
            <a:p>
              <a:r>
                <a:rPr lang="en-US" sz="1200" b="0">
                  <a:solidFill>
                    <a:schemeClr val="bg1"/>
                  </a:solidFill>
                </a:rPr>
                <a:t>1</a:t>
              </a:r>
              <a:endParaRPr lang="en-US" b="0" baseline="-25000">
                <a:solidFill>
                  <a:schemeClr val="bg1"/>
                </a:solidFill>
              </a:endParaRPr>
            </a:p>
          </p:txBody>
        </p:sp>
        <p:sp>
          <p:nvSpPr>
            <p:cNvPr id="92" name="Rectangle 196"/>
            <p:cNvSpPr>
              <a:spLocks noChangeArrowheads="1"/>
            </p:cNvSpPr>
            <p:nvPr/>
          </p:nvSpPr>
          <p:spPr bwMode="auto">
            <a:xfrm>
              <a:off x="3744154" y="3862706"/>
              <a:ext cx="228671" cy="227961"/>
            </a:xfrm>
            <a:prstGeom prst="rect">
              <a:avLst/>
            </a:prstGeom>
            <a:noFill/>
            <a:ln w="9525" algn="ctr">
              <a:solidFill>
                <a:schemeClr val="bg1"/>
              </a:solidFill>
              <a:round/>
              <a:headEnd/>
              <a:tailEnd/>
            </a:ln>
          </p:spPr>
          <p:txBody>
            <a:bodyPr/>
            <a:lstStyle/>
            <a:p>
              <a:endParaRPr lang="en-US">
                <a:solidFill>
                  <a:schemeClr val="bg1"/>
                </a:solidFill>
              </a:endParaRPr>
            </a:p>
          </p:txBody>
        </p:sp>
        <p:sp>
          <p:nvSpPr>
            <p:cNvPr id="93" name="TextBox 197"/>
            <p:cNvSpPr txBox="1">
              <a:spLocks noChangeArrowheads="1"/>
            </p:cNvSpPr>
            <p:nvPr/>
          </p:nvSpPr>
          <p:spPr bwMode="auto">
            <a:xfrm>
              <a:off x="3733965" y="3838575"/>
              <a:ext cx="269710" cy="276225"/>
            </a:xfrm>
            <a:prstGeom prst="rect">
              <a:avLst/>
            </a:prstGeom>
            <a:noFill/>
            <a:ln w="9525">
              <a:noFill/>
              <a:miter lim="800000"/>
              <a:headEnd/>
              <a:tailEnd/>
            </a:ln>
          </p:spPr>
          <p:txBody>
            <a:bodyPr wrap="none">
              <a:spAutoFit/>
            </a:bodyPr>
            <a:lstStyle/>
            <a:p>
              <a:r>
                <a:rPr lang="en-US" sz="1200" b="0">
                  <a:solidFill>
                    <a:schemeClr val="bg1"/>
                  </a:solidFill>
                </a:rPr>
                <a:t>5</a:t>
              </a:r>
              <a:endParaRPr lang="en-US" b="0" baseline="-25000">
                <a:solidFill>
                  <a:schemeClr val="bg1"/>
                </a:solidFill>
              </a:endParaRPr>
            </a:p>
          </p:txBody>
        </p:sp>
      </p:grpSp>
      <p:grpSp>
        <p:nvGrpSpPr>
          <p:cNvPr id="94" name="Group 93"/>
          <p:cNvGrpSpPr/>
          <p:nvPr/>
        </p:nvGrpSpPr>
        <p:grpSpPr>
          <a:xfrm>
            <a:off x="4572000" y="3838575"/>
            <a:ext cx="803275" cy="276225"/>
            <a:chOff x="4572000" y="3838575"/>
            <a:chExt cx="803275" cy="276225"/>
          </a:xfrm>
        </p:grpSpPr>
        <p:sp>
          <p:nvSpPr>
            <p:cNvPr id="95" name="Rectangle 199"/>
            <p:cNvSpPr>
              <a:spLocks noChangeArrowheads="1"/>
            </p:cNvSpPr>
            <p:nvPr/>
          </p:nvSpPr>
          <p:spPr bwMode="auto">
            <a:xfrm>
              <a:off x="4582188" y="3862706"/>
              <a:ext cx="228671" cy="227961"/>
            </a:xfrm>
            <a:prstGeom prst="rect">
              <a:avLst/>
            </a:prstGeom>
            <a:solidFill>
              <a:schemeClr val="bg1"/>
            </a:solidFill>
            <a:ln w="9525" algn="ctr">
              <a:solidFill>
                <a:schemeClr val="bg1"/>
              </a:solidFill>
              <a:round/>
              <a:headEnd/>
              <a:tailEnd/>
            </a:ln>
          </p:spPr>
          <p:txBody>
            <a:bodyPr/>
            <a:lstStyle/>
            <a:p>
              <a:endParaRPr lang="en-US"/>
            </a:p>
          </p:txBody>
        </p:sp>
        <p:sp>
          <p:nvSpPr>
            <p:cNvPr id="96" name="TextBox 200"/>
            <p:cNvSpPr txBox="1">
              <a:spLocks noChangeArrowheads="1"/>
            </p:cNvSpPr>
            <p:nvPr/>
          </p:nvSpPr>
          <p:spPr bwMode="auto">
            <a:xfrm>
              <a:off x="4572000" y="3838575"/>
              <a:ext cx="269710" cy="276225"/>
            </a:xfrm>
            <a:prstGeom prst="rect">
              <a:avLst/>
            </a:prstGeom>
            <a:noFill/>
            <a:ln w="9525">
              <a:noFill/>
              <a:miter lim="800000"/>
              <a:headEnd/>
              <a:tailEnd/>
            </a:ln>
          </p:spPr>
          <p:txBody>
            <a:bodyPr wrap="none">
              <a:spAutoFit/>
            </a:bodyPr>
            <a:lstStyle/>
            <a:p>
              <a:pPr algn="ctr"/>
              <a:r>
                <a:rPr lang="en-US" sz="1200" b="0"/>
                <a:t>b</a:t>
              </a:r>
              <a:endParaRPr lang="en-US" b="0" baseline="-25000"/>
            </a:p>
          </p:txBody>
        </p:sp>
        <p:sp>
          <p:nvSpPr>
            <p:cNvPr id="97" name="Rectangle 202"/>
            <p:cNvSpPr>
              <a:spLocks noChangeArrowheads="1"/>
            </p:cNvSpPr>
            <p:nvPr/>
          </p:nvSpPr>
          <p:spPr bwMode="auto">
            <a:xfrm>
              <a:off x="4887083" y="3862706"/>
              <a:ext cx="228671" cy="227961"/>
            </a:xfrm>
            <a:prstGeom prst="rect">
              <a:avLst/>
            </a:prstGeom>
            <a:noFill/>
            <a:ln w="9525" algn="ctr">
              <a:solidFill>
                <a:schemeClr val="bg1"/>
              </a:solidFill>
              <a:round/>
              <a:headEnd/>
              <a:tailEnd/>
            </a:ln>
          </p:spPr>
          <p:txBody>
            <a:bodyPr/>
            <a:lstStyle/>
            <a:p>
              <a:endParaRPr lang="en-US">
                <a:solidFill>
                  <a:schemeClr val="bg1"/>
                </a:solidFill>
              </a:endParaRPr>
            </a:p>
          </p:txBody>
        </p:sp>
        <p:sp>
          <p:nvSpPr>
            <p:cNvPr id="98" name="TextBox 203"/>
            <p:cNvSpPr txBox="1">
              <a:spLocks noChangeArrowheads="1"/>
            </p:cNvSpPr>
            <p:nvPr/>
          </p:nvSpPr>
          <p:spPr bwMode="auto">
            <a:xfrm>
              <a:off x="4876895" y="3838575"/>
              <a:ext cx="269710" cy="276225"/>
            </a:xfrm>
            <a:prstGeom prst="rect">
              <a:avLst/>
            </a:prstGeom>
            <a:noFill/>
            <a:ln w="9525">
              <a:noFill/>
              <a:miter lim="800000"/>
              <a:headEnd/>
              <a:tailEnd/>
            </a:ln>
          </p:spPr>
          <p:txBody>
            <a:bodyPr wrap="none">
              <a:spAutoFit/>
            </a:bodyPr>
            <a:lstStyle/>
            <a:p>
              <a:r>
                <a:rPr lang="en-US" sz="1200" b="0">
                  <a:solidFill>
                    <a:schemeClr val="bg1"/>
                  </a:solidFill>
                </a:rPr>
                <a:t>2</a:t>
              </a:r>
              <a:endParaRPr lang="en-US" b="0" baseline="-25000">
                <a:solidFill>
                  <a:schemeClr val="bg1"/>
                </a:solidFill>
              </a:endParaRPr>
            </a:p>
          </p:txBody>
        </p:sp>
        <p:sp>
          <p:nvSpPr>
            <p:cNvPr id="99" name="Rectangle 205"/>
            <p:cNvSpPr>
              <a:spLocks noChangeArrowheads="1"/>
            </p:cNvSpPr>
            <p:nvPr/>
          </p:nvSpPr>
          <p:spPr bwMode="auto">
            <a:xfrm>
              <a:off x="5115754" y="3862706"/>
              <a:ext cx="228671" cy="227961"/>
            </a:xfrm>
            <a:prstGeom prst="rect">
              <a:avLst/>
            </a:prstGeom>
            <a:noFill/>
            <a:ln w="9525" algn="ctr">
              <a:solidFill>
                <a:schemeClr val="bg1"/>
              </a:solidFill>
              <a:round/>
              <a:headEnd/>
              <a:tailEnd/>
            </a:ln>
          </p:spPr>
          <p:txBody>
            <a:bodyPr/>
            <a:lstStyle/>
            <a:p>
              <a:endParaRPr lang="en-US">
                <a:solidFill>
                  <a:schemeClr val="bg1"/>
                </a:solidFill>
              </a:endParaRPr>
            </a:p>
          </p:txBody>
        </p:sp>
        <p:sp>
          <p:nvSpPr>
            <p:cNvPr id="100" name="TextBox 206"/>
            <p:cNvSpPr txBox="1">
              <a:spLocks noChangeArrowheads="1"/>
            </p:cNvSpPr>
            <p:nvPr/>
          </p:nvSpPr>
          <p:spPr bwMode="auto">
            <a:xfrm>
              <a:off x="5105565" y="3838575"/>
              <a:ext cx="269710" cy="276225"/>
            </a:xfrm>
            <a:prstGeom prst="rect">
              <a:avLst/>
            </a:prstGeom>
            <a:noFill/>
            <a:ln w="9525">
              <a:noFill/>
              <a:miter lim="800000"/>
              <a:headEnd/>
              <a:tailEnd/>
            </a:ln>
          </p:spPr>
          <p:txBody>
            <a:bodyPr wrap="none">
              <a:spAutoFit/>
            </a:bodyPr>
            <a:lstStyle/>
            <a:p>
              <a:r>
                <a:rPr lang="en-US" sz="1200" b="0">
                  <a:solidFill>
                    <a:schemeClr val="bg1"/>
                  </a:solidFill>
                </a:rPr>
                <a:t>7</a:t>
              </a:r>
              <a:endParaRPr lang="en-US" b="0" baseline="-25000">
                <a:solidFill>
                  <a:schemeClr val="bg1"/>
                </a:solidFill>
              </a:endParaRPr>
            </a:p>
          </p:txBody>
        </p:sp>
      </p:grpSp>
      <p:grpSp>
        <p:nvGrpSpPr>
          <p:cNvPr id="101" name="Group 100"/>
          <p:cNvGrpSpPr/>
          <p:nvPr/>
        </p:nvGrpSpPr>
        <p:grpSpPr>
          <a:xfrm>
            <a:off x="5867400" y="3838575"/>
            <a:ext cx="1260475" cy="276225"/>
            <a:chOff x="5867400" y="3838575"/>
            <a:chExt cx="1260475" cy="276225"/>
          </a:xfrm>
        </p:grpSpPr>
        <p:sp>
          <p:nvSpPr>
            <p:cNvPr id="102" name="Rectangle 208"/>
            <p:cNvSpPr>
              <a:spLocks noChangeArrowheads="1"/>
            </p:cNvSpPr>
            <p:nvPr/>
          </p:nvSpPr>
          <p:spPr bwMode="auto">
            <a:xfrm>
              <a:off x="5877587" y="3862706"/>
              <a:ext cx="228645" cy="227961"/>
            </a:xfrm>
            <a:prstGeom prst="rect">
              <a:avLst/>
            </a:prstGeom>
            <a:solidFill>
              <a:schemeClr val="bg1"/>
            </a:solidFill>
            <a:ln w="9525" algn="ctr">
              <a:solidFill>
                <a:schemeClr val="bg1"/>
              </a:solidFill>
              <a:round/>
              <a:headEnd/>
              <a:tailEnd/>
            </a:ln>
          </p:spPr>
          <p:txBody>
            <a:bodyPr/>
            <a:lstStyle/>
            <a:p>
              <a:endParaRPr lang="en-US"/>
            </a:p>
          </p:txBody>
        </p:sp>
        <p:sp>
          <p:nvSpPr>
            <p:cNvPr id="103" name="TextBox 209"/>
            <p:cNvSpPr txBox="1">
              <a:spLocks noChangeArrowheads="1"/>
            </p:cNvSpPr>
            <p:nvPr/>
          </p:nvSpPr>
          <p:spPr bwMode="auto">
            <a:xfrm>
              <a:off x="5867400" y="3838575"/>
              <a:ext cx="269679" cy="276225"/>
            </a:xfrm>
            <a:prstGeom prst="rect">
              <a:avLst/>
            </a:prstGeom>
            <a:noFill/>
            <a:ln w="9525">
              <a:noFill/>
              <a:miter lim="800000"/>
              <a:headEnd/>
              <a:tailEnd/>
            </a:ln>
          </p:spPr>
          <p:txBody>
            <a:bodyPr wrap="none">
              <a:spAutoFit/>
            </a:bodyPr>
            <a:lstStyle/>
            <a:p>
              <a:pPr algn="ctr"/>
              <a:r>
                <a:rPr lang="en-US" sz="1200" b="0"/>
                <a:t>c</a:t>
              </a:r>
              <a:endParaRPr lang="en-US" b="0" baseline="-25000"/>
            </a:p>
          </p:txBody>
        </p:sp>
        <p:sp>
          <p:nvSpPr>
            <p:cNvPr id="104" name="Rectangle 211"/>
            <p:cNvSpPr>
              <a:spLocks noChangeArrowheads="1"/>
            </p:cNvSpPr>
            <p:nvPr/>
          </p:nvSpPr>
          <p:spPr bwMode="auto">
            <a:xfrm>
              <a:off x="6182447" y="3862706"/>
              <a:ext cx="228645" cy="227961"/>
            </a:xfrm>
            <a:prstGeom prst="rect">
              <a:avLst/>
            </a:prstGeom>
            <a:noFill/>
            <a:ln w="9525" algn="ctr">
              <a:solidFill>
                <a:schemeClr val="bg1"/>
              </a:solidFill>
              <a:round/>
              <a:headEnd/>
              <a:tailEnd/>
            </a:ln>
          </p:spPr>
          <p:txBody>
            <a:bodyPr/>
            <a:lstStyle/>
            <a:p>
              <a:endParaRPr lang="en-US">
                <a:solidFill>
                  <a:schemeClr val="bg1"/>
                </a:solidFill>
              </a:endParaRPr>
            </a:p>
          </p:txBody>
        </p:sp>
        <p:sp>
          <p:nvSpPr>
            <p:cNvPr id="105" name="TextBox 212"/>
            <p:cNvSpPr txBox="1">
              <a:spLocks noChangeArrowheads="1"/>
            </p:cNvSpPr>
            <p:nvPr/>
          </p:nvSpPr>
          <p:spPr bwMode="auto">
            <a:xfrm>
              <a:off x="6172260" y="3838575"/>
              <a:ext cx="269679" cy="276225"/>
            </a:xfrm>
            <a:prstGeom prst="rect">
              <a:avLst/>
            </a:prstGeom>
            <a:noFill/>
            <a:ln w="9525">
              <a:noFill/>
              <a:miter lim="800000"/>
              <a:headEnd/>
              <a:tailEnd/>
            </a:ln>
          </p:spPr>
          <p:txBody>
            <a:bodyPr wrap="none">
              <a:spAutoFit/>
            </a:bodyPr>
            <a:lstStyle/>
            <a:p>
              <a:r>
                <a:rPr lang="en-US" sz="1200" b="0">
                  <a:solidFill>
                    <a:schemeClr val="bg1"/>
                  </a:solidFill>
                </a:rPr>
                <a:t>2</a:t>
              </a:r>
              <a:endParaRPr lang="en-US" b="0" baseline="-25000">
                <a:solidFill>
                  <a:schemeClr val="bg1"/>
                </a:solidFill>
              </a:endParaRPr>
            </a:p>
          </p:txBody>
        </p:sp>
        <p:sp>
          <p:nvSpPr>
            <p:cNvPr id="106" name="Rectangle 214"/>
            <p:cNvSpPr>
              <a:spLocks noChangeArrowheads="1"/>
            </p:cNvSpPr>
            <p:nvPr/>
          </p:nvSpPr>
          <p:spPr bwMode="auto">
            <a:xfrm>
              <a:off x="6411092" y="3862706"/>
              <a:ext cx="228645" cy="227961"/>
            </a:xfrm>
            <a:prstGeom prst="rect">
              <a:avLst/>
            </a:prstGeom>
            <a:noFill/>
            <a:ln w="9525" algn="ctr">
              <a:solidFill>
                <a:schemeClr val="bg1"/>
              </a:solidFill>
              <a:round/>
              <a:headEnd/>
              <a:tailEnd/>
            </a:ln>
          </p:spPr>
          <p:txBody>
            <a:bodyPr/>
            <a:lstStyle/>
            <a:p>
              <a:endParaRPr lang="en-US">
                <a:solidFill>
                  <a:schemeClr val="bg1"/>
                </a:solidFill>
              </a:endParaRPr>
            </a:p>
          </p:txBody>
        </p:sp>
        <p:sp>
          <p:nvSpPr>
            <p:cNvPr id="107" name="TextBox 215"/>
            <p:cNvSpPr txBox="1">
              <a:spLocks noChangeArrowheads="1"/>
            </p:cNvSpPr>
            <p:nvPr/>
          </p:nvSpPr>
          <p:spPr bwMode="auto">
            <a:xfrm>
              <a:off x="6400905" y="3838575"/>
              <a:ext cx="269679" cy="276225"/>
            </a:xfrm>
            <a:prstGeom prst="rect">
              <a:avLst/>
            </a:prstGeom>
            <a:noFill/>
            <a:ln w="9525">
              <a:noFill/>
              <a:miter lim="800000"/>
              <a:headEnd/>
              <a:tailEnd/>
            </a:ln>
          </p:spPr>
          <p:txBody>
            <a:bodyPr wrap="none">
              <a:spAutoFit/>
            </a:bodyPr>
            <a:lstStyle/>
            <a:p>
              <a:r>
                <a:rPr lang="en-US" sz="1200" b="0">
                  <a:solidFill>
                    <a:schemeClr val="bg1"/>
                  </a:solidFill>
                </a:rPr>
                <a:t>3</a:t>
              </a:r>
              <a:endParaRPr lang="en-US" b="0" baseline="-25000">
                <a:solidFill>
                  <a:schemeClr val="bg1"/>
                </a:solidFill>
              </a:endParaRPr>
            </a:p>
          </p:txBody>
        </p:sp>
        <p:sp>
          <p:nvSpPr>
            <p:cNvPr id="108" name="Rectangle 217"/>
            <p:cNvSpPr>
              <a:spLocks noChangeArrowheads="1"/>
            </p:cNvSpPr>
            <p:nvPr/>
          </p:nvSpPr>
          <p:spPr bwMode="auto">
            <a:xfrm>
              <a:off x="6639738" y="3862706"/>
              <a:ext cx="228645" cy="227961"/>
            </a:xfrm>
            <a:prstGeom prst="rect">
              <a:avLst/>
            </a:prstGeom>
            <a:noFill/>
            <a:ln w="9525" algn="ctr">
              <a:solidFill>
                <a:schemeClr val="bg1"/>
              </a:solidFill>
              <a:round/>
              <a:headEnd/>
              <a:tailEnd/>
            </a:ln>
          </p:spPr>
          <p:txBody>
            <a:bodyPr/>
            <a:lstStyle/>
            <a:p>
              <a:endParaRPr lang="en-US">
                <a:solidFill>
                  <a:schemeClr val="bg1"/>
                </a:solidFill>
              </a:endParaRPr>
            </a:p>
          </p:txBody>
        </p:sp>
        <p:sp>
          <p:nvSpPr>
            <p:cNvPr id="109" name="TextBox 218"/>
            <p:cNvSpPr txBox="1">
              <a:spLocks noChangeArrowheads="1"/>
            </p:cNvSpPr>
            <p:nvPr/>
          </p:nvSpPr>
          <p:spPr bwMode="auto">
            <a:xfrm>
              <a:off x="6629551" y="3838575"/>
              <a:ext cx="269679" cy="276225"/>
            </a:xfrm>
            <a:prstGeom prst="rect">
              <a:avLst/>
            </a:prstGeom>
            <a:noFill/>
            <a:ln w="9525">
              <a:noFill/>
              <a:miter lim="800000"/>
              <a:headEnd/>
              <a:tailEnd/>
            </a:ln>
          </p:spPr>
          <p:txBody>
            <a:bodyPr wrap="none">
              <a:spAutoFit/>
            </a:bodyPr>
            <a:lstStyle/>
            <a:p>
              <a:r>
                <a:rPr lang="en-US" sz="1200" b="0">
                  <a:solidFill>
                    <a:schemeClr val="bg1"/>
                  </a:solidFill>
                </a:rPr>
                <a:t>6</a:t>
              </a:r>
              <a:endParaRPr lang="en-US" b="0" baseline="-25000">
                <a:solidFill>
                  <a:schemeClr val="bg1"/>
                </a:solidFill>
              </a:endParaRPr>
            </a:p>
          </p:txBody>
        </p:sp>
        <p:sp>
          <p:nvSpPr>
            <p:cNvPr id="110" name="Rectangle 220"/>
            <p:cNvSpPr>
              <a:spLocks noChangeArrowheads="1"/>
            </p:cNvSpPr>
            <p:nvPr/>
          </p:nvSpPr>
          <p:spPr bwMode="auto">
            <a:xfrm>
              <a:off x="6868383" y="3862706"/>
              <a:ext cx="228645" cy="227961"/>
            </a:xfrm>
            <a:prstGeom prst="rect">
              <a:avLst/>
            </a:prstGeom>
            <a:noFill/>
            <a:ln w="9525" algn="ctr">
              <a:solidFill>
                <a:schemeClr val="bg1"/>
              </a:solidFill>
              <a:round/>
              <a:headEnd/>
              <a:tailEnd/>
            </a:ln>
          </p:spPr>
          <p:txBody>
            <a:bodyPr/>
            <a:lstStyle/>
            <a:p>
              <a:endParaRPr lang="en-US">
                <a:solidFill>
                  <a:schemeClr val="bg1"/>
                </a:solidFill>
              </a:endParaRPr>
            </a:p>
          </p:txBody>
        </p:sp>
        <p:sp>
          <p:nvSpPr>
            <p:cNvPr id="111" name="TextBox 221"/>
            <p:cNvSpPr txBox="1">
              <a:spLocks noChangeArrowheads="1"/>
            </p:cNvSpPr>
            <p:nvPr/>
          </p:nvSpPr>
          <p:spPr bwMode="auto">
            <a:xfrm>
              <a:off x="6858196" y="3838575"/>
              <a:ext cx="269679" cy="276225"/>
            </a:xfrm>
            <a:prstGeom prst="rect">
              <a:avLst/>
            </a:prstGeom>
            <a:noFill/>
            <a:ln w="9525">
              <a:noFill/>
              <a:miter lim="800000"/>
              <a:headEnd/>
              <a:tailEnd/>
            </a:ln>
          </p:spPr>
          <p:txBody>
            <a:bodyPr wrap="none">
              <a:spAutoFit/>
            </a:bodyPr>
            <a:lstStyle/>
            <a:p>
              <a:r>
                <a:rPr lang="en-US" sz="1200" b="0" dirty="0" smtClean="0">
                  <a:solidFill>
                    <a:schemeClr val="bg1"/>
                  </a:solidFill>
                </a:rPr>
                <a:t>8</a:t>
              </a:r>
              <a:endParaRPr lang="en-US" b="0" baseline="-25000" dirty="0">
                <a:solidFill>
                  <a:schemeClr val="bg1"/>
                </a:solidFill>
              </a:endParaRPr>
            </a:p>
          </p:txBody>
        </p:sp>
      </p:grpSp>
      <p:grpSp>
        <p:nvGrpSpPr>
          <p:cNvPr id="112" name="Group 111"/>
          <p:cNvGrpSpPr/>
          <p:nvPr/>
        </p:nvGrpSpPr>
        <p:grpSpPr>
          <a:xfrm>
            <a:off x="3048000" y="5667375"/>
            <a:ext cx="547688" cy="276225"/>
            <a:chOff x="3048000" y="5667375"/>
            <a:chExt cx="547688" cy="276225"/>
          </a:xfrm>
        </p:grpSpPr>
        <p:sp>
          <p:nvSpPr>
            <p:cNvPr id="113" name="Rectangle 148"/>
            <p:cNvSpPr>
              <a:spLocks noChangeArrowheads="1"/>
            </p:cNvSpPr>
            <p:nvPr/>
          </p:nvSpPr>
          <p:spPr bwMode="auto">
            <a:xfrm>
              <a:off x="3093340" y="5691506"/>
              <a:ext cx="228504" cy="227961"/>
            </a:xfrm>
            <a:prstGeom prst="rect">
              <a:avLst/>
            </a:prstGeom>
            <a:solidFill>
              <a:schemeClr val="bg1"/>
            </a:solidFill>
            <a:ln w="9525" algn="ctr">
              <a:solidFill>
                <a:schemeClr val="bg1"/>
              </a:solidFill>
              <a:round/>
              <a:headEnd/>
              <a:tailEnd/>
            </a:ln>
          </p:spPr>
          <p:txBody>
            <a:bodyPr/>
            <a:lstStyle/>
            <a:p>
              <a:endParaRPr lang="en-US"/>
            </a:p>
          </p:txBody>
        </p:sp>
        <p:sp>
          <p:nvSpPr>
            <p:cNvPr id="114" name="TextBox 155"/>
            <p:cNvSpPr txBox="1">
              <a:spLocks noChangeArrowheads="1"/>
            </p:cNvSpPr>
            <p:nvPr/>
          </p:nvSpPr>
          <p:spPr bwMode="auto">
            <a:xfrm>
              <a:off x="3048000" y="5667375"/>
              <a:ext cx="293547" cy="276225"/>
            </a:xfrm>
            <a:prstGeom prst="rect">
              <a:avLst/>
            </a:prstGeom>
            <a:noFill/>
            <a:ln w="9525">
              <a:noFill/>
              <a:miter lim="800000"/>
              <a:headEnd/>
              <a:tailEnd/>
            </a:ln>
          </p:spPr>
          <p:txBody>
            <a:bodyPr wrap="none">
              <a:spAutoFit/>
            </a:bodyPr>
            <a:lstStyle/>
            <a:p>
              <a:r>
                <a:rPr lang="en-US" sz="1200" b="0"/>
                <a:t>r</a:t>
              </a:r>
              <a:r>
                <a:rPr lang="en-US" sz="1200" b="0" baseline="-25000"/>
                <a:t>1</a:t>
              </a:r>
              <a:endParaRPr lang="en-US" b="0" baseline="-25000"/>
            </a:p>
          </p:txBody>
        </p:sp>
        <p:sp>
          <p:nvSpPr>
            <p:cNvPr id="115" name="Rectangle 162"/>
            <p:cNvSpPr>
              <a:spLocks noChangeArrowheads="1"/>
            </p:cNvSpPr>
            <p:nvPr/>
          </p:nvSpPr>
          <p:spPr bwMode="auto">
            <a:xfrm>
              <a:off x="3321844" y="5691506"/>
              <a:ext cx="228504" cy="227961"/>
            </a:xfrm>
            <a:prstGeom prst="rect">
              <a:avLst/>
            </a:prstGeom>
            <a:noFill/>
            <a:ln w="9525" algn="ctr">
              <a:solidFill>
                <a:schemeClr val="bg1"/>
              </a:solidFill>
              <a:round/>
              <a:headEnd/>
              <a:tailEnd/>
            </a:ln>
          </p:spPr>
          <p:txBody>
            <a:bodyPr/>
            <a:lstStyle/>
            <a:p>
              <a:endParaRPr lang="en-US">
                <a:solidFill>
                  <a:schemeClr val="bg1"/>
                </a:solidFill>
              </a:endParaRPr>
            </a:p>
          </p:txBody>
        </p:sp>
        <p:sp>
          <p:nvSpPr>
            <p:cNvPr id="116" name="TextBox 167"/>
            <p:cNvSpPr txBox="1">
              <a:spLocks noChangeArrowheads="1"/>
            </p:cNvSpPr>
            <p:nvPr/>
          </p:nvSpPr>
          <p:spPr bwMode="auto">
            <a:xfrm>
              <a:off x="3276504" y="5667375"/>
              <a:ext cx="319184" cy="276225"/>
            </a:xfrm>
            <a:prstGeom prst="rect">
              <a:avLst/>
            </a:prstGeom>
            <a:noFill/>
            <a:ln w="9525">
              <a:noFill/>
              <a:miter lim="800000"/>
              <a:headEnd/>
              <a:tailEnd/>
            </a:ln>
          </p:spPr>
          <p:txBody>
            <a:bodyPr wrap="none">
              <a:spAutoFit/>
            </a:bodyPr>
            <a:lstStyle/>
            <a:p>
              <a:r>
                <a:rPr lang="en-US" sz="1200" b="0">
                  <a:solidFill>
                    <a:schemeClr val="bg1"/>
                  </a:solidFill>
                </a:rPr>
                <a:t>s</a:t>
              </a:r>
              <a:r>
                <a:rPr lang="en-US" sz="1200" b="0" baseline="-25000">
                  <a:solidFill>
                    <a:schemeClr val="bg1"/>
                  </a:solidFill>
                </a:rPr>
                <a:t>1</a:t>
              </a:r>
              <a:endParaRPr lang="en-US" b="0" baseline="-25000">
                <a:solidFill>
                  <a:schemeClr val="bg1"/>
                </a:solidFill>
              </a:endParaRPr>
            </a:p>
          </p:txBody>
        </p:sp>
      </p:grpSp>
      <p:grpSp>
        <p:nvGrpSpPr>
          <p:cNvPr id="117" name="Group 116"/>
          <p:cNvGrpSpPr/>
          <p:nvPr/>
        </p:nvGrpSpPr>
        <p:grpSpPr>
          <a:xfrm>
            <a:off x="4405313" y="5667375"/>
            <a:ext cx="547687" cy="276225"/>
            <a:chOff x="4405313" y="5667375"/>
            <a:chExt cx="547687" cy="276225"/>
          </a:xfrm>
        </p:grpSpPr>
        <p:sp>
          <p:nvSpPr>
            <p:cNvPr id="118" name="Rectangle 183"/>
            <p:cNvSpPr>
              <a:spLocks noChangeArrowheads="1"/>
            </p:cNvSpPr>
            <p:nvPr/>
          </p:nvSpPr>
          <p:spPr bwMode="auto">
            <a:xfrm>
              <a:off x="4450653" y="5691506"/>
              <a:ext cx="228504" cy="227961"/>
            </a:xfrm>
            <a:prstGeom prst="rect">
              <a:avLst/>
            </a:prstGeom>
            <a:solidFill>
              <a:schemeClr val="bg1"/>
            </a:solidFill>
            <a:ln w="9525" algn="ctr">
              <a:solidFill>
                <a:schemeClr val="bg1"/>
              </a:solidFill>
              <a:round/>
              <a:headEnd/>
              <a:tailEnd/>
            </a:ln>
          </p:spPr>
          <p:txBody>
            <a:bodyPr/>
            <a:lstStyle/>
            <a:p>
              <a:endParaRPr lang="en-US"/>
            </a:p>
          </p:txBody>
        </p:sp>
        <p:sp>
          <p:nvSpPr>
            <p:cNvPr id="119" name="TextBox 188"/>
            <p:cNvSpPr txBox="1">
              <a:spLocks noChangeArrowheads="1"/>
            </p:cNvSpPr>
            <p:nvPr/>
          </p:nvSpPr>
          <p:spPr bwMode="auto">
            <a:xfrm>
              <a:off x="4405313" y="5667375"/>
              <a:ext cx="293546" cy="276225"/>
            </a:xfrm>
            <a:prstGeom prst="rect">
              <a:avLst/>
            </a:prstGeom>
            <a:noFill/>
            <a:ln w="9525">
              <a:noFill/>
              <a:miter lim="800000"/>
              <a:headEnd/>
              <a:tailEnd/>
            </a:ln>
          </p:spPr>
          <p:txBody>
            <a:bodyPr wrap="none">
              <a:spAutoFit/>
            </a:bodyPr>
            <a:lstStyle/>
            <a:p>
              <a:r>
                <a:rPr lang="en-US" sz="1200" b="0"/>
                <a:t>r</a:t>
              </a:r>
              <a:r>
                <a:rPr lang="en-US" sz="1200" b="0" baseline="-25000"/>
                <a:t>2</a:t>
              </a:r>
              <a:endParaRPr lang="en-US" b="0" baseline="-25000"/>
            </a:p>
          </p:txBody>
        </p:sp>
        <p:sp>
          <p:nvSpPr>
            <p:cNvPr id="120" name="Rectangle 189"/>
            <p:cNvSpPr>
              <a:spLocks noChangeArrowheads="1"/>
            </p:cNvSpPr>
            <p:nvPr/>
          </p:nvSpPr>
          <p:spPr bwMode="auto">
            <a:xfrm>
              <a:off x="4679157" y="5691506"/>
              <a:ext cx="228504" cy="227961"/>
            </a:xfrm>
            <a:prstGeom prst="rect">
              <a:avLst/>
            </a:prstGeom>
            <a:noFill/>
            <a:ln w="9525" algn="ctr">
              <a:solidFill>
                <a:schemeClr val="bg1"/>
              </a:solidFill>
              <a:round/>
              <a:headEnd/>
              <a:tailEnd/>
            </a:ln>
          </p:spPr>
          <p:txBody>
            <a:bodyPr/>
            <a:lstStyle/>
            <a:p>
              <a:endParaRPr lang="en-US">
                <a:solidFill>
                  <a:schemeClr val="bg1"/>
                </a:solidFill>
              </a:endParaRPr>
            </a:p>
          </p:txBody>
        </p:sp>
        <p:sp>
          <p:nvSpPr>
            <p:cNvPr id="121" name="TextBox 190"/>
            <p:cNvSpPr txBox="1">
              <a:spLocks noChangeArrowheads="1"/>
            </p:cNvSpPr>
            <p:nvPr/>
          </p:nvSpPr>
          <p:spPr bwMode="auto">
            <a:xfrm>
              <a:off x="4633817" y="5667375"/>
              <a:ext cx="319183" cy="276225"/>
            </a:xfrm>
            <a:prstGeom prst="rect">
              <a:avLst/>
            </a:prstGeom>
            <a:noFill/>
            <a:ln w="9525">
              <a:noFill/>
              <a:miter lim="800000"/>
              <a:headEnd/>
              <a:tailEnd/>
            </a:ln>
          </p:spPr>
          <p:txBody>
            <a:bodyPr wrap="none">
              <a:spAutoFit/>
            </a:bodyPr>
            <a:lstStyle/>
            <a:p>
              <a:r>
                <a:rPr lang="en-US" sz="1200" b="0">
                  <a:solidFill>
                    <a:schemeClr val="bg1"/>
                  </a:solidFill>
                </a:rPr>
                <a:t>s</a:t>
              </a:r>
              <a:r>
                <a:rPr lang="en-US" sz="1200" b="0" baseline="-25000">
                  <a:solidFill>
                    <a:schemeClr val="bg1"/>
                  </a:solidFill>
                </a:rPr>
                <a:t>2</a:t>
              </a:r>
              <a:endParaRPr lang="en-US" b="0" baseline="-25000">
                <a:solidFill>
                  <a:schemeClr val="bg1"/>
                </a:solidFill>
              </a:endParaRPr>
            </a:p>
          </p:txBody>
        </p:sp>
      </p:grpSp>
      <p:grpSp>
        <p:nvGrpSpPr>
          <p:cNvPr id="122" name="Group 121"/>
          <p:cNvGrpSpPr/>
          <p:nvPr/>
        </p:nvGrpSpPr>
        <p:grpSpPr>
          <a:xfrm>
            <a:off x="5715000" y="5667375"/>
            <a:ext cx="547688" cy="276225"/>
            <a:chOff x="5715000" y="5667375"/>
            <a:chExt cx="547688" cy="276225"/>
          </a:xfrm>
        </p:grpSpPr>
        <p:sp>
          <p:nvSpPr>
            <p:cNvPr id="123" name="Rectangle 195"/>
            <p:cNvSpPr>
              <a:spLocks noChangeArrowheads="1"/>
            </p:cNvSpPr>
            <p:nvPr/>
          </p:nvSpPr>
          <p:spPr bwMode="auto">
            <a:xfrm>
              <a:off x="5760340" y="5691506"/>
              <a:ext cx="228504" cy="227961"/>
            </a:xfrm>
            <a:prstGeom prst="rect">
              <a:avLst/>
            </a:prstGeom>
            <a:solidFill>
              <a:schemeClr val="bg1"/>
            </a:solidFill>
            <a:ln w="9525" algn="ctr">
              <a:solidFill>
                <a:schemeClr val="bg1"/>
              </a:solidFill>
              <a:round/>
              <a:headEnd/>
              <a:tailEnd/>
            </a:ln>
          </p:spPr>
          <p:txBody>
            <a:bodyPr/>
            <a:lstStyle/>
            <a:p>
              <a:endParaRPr lang="en-US"/>
            </a:p>
          </p:txBody>
        </p:sp>
        <p:sp>
          <p:nvSpPr>
            <p:cNvPr id="124" name="TextBox 198"/>
            <p:cNvSpPr txBox="1">
              <a:spLocks noChangeArrowheads="1"/>
            </p:cNvSpPr>
            <p:nvPr/>
          </p:nvSpPr>
          <p:spPr bwMode="auto">
            <a:xfrm>
              <a:off x="5715000" y="5667375"/>
              <a:ext cx="293547" cy="276225"/>
            </a:xfrm>
            <a:prstGeom prst="rect">
              <a:avLst/>
            </a:prstGeom>
            <a:noFill/>
            <a:ln w="9525">
              <a:noFill/>
              <a:miter lim="800000"/>
              <a:headEnd/>
              <a:tailEnd/>
            </a:ln>
          </p:spPr>
          <p:txBody>
            <a:bodyPr wrap="none">
              <a:spAutoFit/>
            </a:bodyPr>
            <a:lstStyle/>
            <a:p>
              <a:r>
                <a:rPr lang="en-US" sz="1200" b="0"/>
                <a:t>r</a:t>
              </a:r>
              <a:r>
                <a:rPr lang="en-US" sz="1200" b="0" baseline="-25000"/>
                <a:t>3</a:t>
              </a:r>
              <a:endParaRPr lang="en-US" b="0" baseline="-25000"/>
            </a:p>
          </p:txBody>
        </p:sp>
        <p:sp>
          <p:nvSpPr>
            <p:cNvPr id="125" name="Rectangle 201"/>
            <p:cNvSpPr>
              <a:spLocks noChangeArrowheads="1"/>
            </p:cNvSpPr>
            <p:nvPr/>
          </p:nvSpPr>
          <p:spPr bwMode="auto">
            <a:xfrm>
              <a:off x="5988844" y="5691506"/>
              <a:ext cx="228504" cy="227961"/>
            </a:xfrm>
            <a:prstGeom prst="rect">
              <a:avLst/>
            </a:prstGeom>
            <a:noFill/>
            <a:ln w="9525" algn="ctr">
              <a:solidFill>
                <a:schemeClr val="bg1"/>
              </a:solidFill>
              <a:round/>
              <a:headEnd/>
              <a:tailEnd/>
            </a:ln>
          </p:spPr>
          <p:txBody>
            <a:bodyPr/>
            <a:lstStyle/>
            <a:p>
              <a:endParaRPr lang="en-US">
                <a:solidFill>
                  <a:schemeClr val="bg1"/>
                </a:solidFill>
              </a:endParaRPr>
            </a:p>
          </p:txBody>
        </p:sp>
        <p:sp>
          <p:nvSpPr>
            <p:cNvPr id="126" name="TextBox 204"/>
            <p:cNvSpPr txBox="1">
              <a:spLocks noChangeArrowheads="1"/>
            </p:cNvSpPr>
            <p:nvPr/>
          </p:nvSpPr>
          <p:spPr bwMode="auto">
            <a:xfrm>
              <a:off x="5943504" y="5667375"/>
              <a:ext cx="319184" cy="276225"/>
            </a:xfrm>
            <a:prstGeom prst="rect">
              <a:avLst/>
            </a:prstGeom>
            <a:noFill/>
            <a:ln w="9525">
              <a:noFill/>
              <a:miter lim="800000"/>
              <a:headEnd/>
              <a:tailEnd/>
            </a:ln>
          </p:spPr>
          <p:txBody>
            <a:bodyPr wrap="none">
              <a:spAutoFit/>
            </a:bodyPr>
            <a:lstStyle/>
            <a:p>
              <a:r>
                <a:rPr lang="en-US" sz="1200" b="0">
                  <a:solidFill>
                    <a:schemeClr val="bg1"/>
                  </a:solidFill>
                </a:rPr>
                <a:t>s</a:t>
              </a:r>
              <a:r>
                <a:rPr lang="en-US" sz="1200" b="0" baseline="-25000">
                  <a:solidFill>
                    <a:schemeClr val="bg1"/>
                  </a:solidFill>
                </a:rPr>
                <a:t>3</a:t>
              </a:r>
              <a:endParaRPr lang="en-US" b="0" baseline="-25000">
                <a:solidFill>
                  <a:schemeClr val="bg1"/>
                </a:solidFill>
              </a:endParaRPr>
            </a:p>
          </p:txBody>
        </p:sp>
      </p:grpSp>
    </p:spTree>
    <p:extLst>
      <p:ext uri="{BB962C8B-B14F-4D97-AF65-F5344CB8AC3E}">
        <p14:creationId xmlns:p14="http://schemas.microsoft.com/office/powerpoint/2010/main" val="67057443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7" name="Straight Arrow Connector 56"/>
          <p:cNvCxnSpPr>
            <a:cxnSpLocks noChangeShapeType="1"/>
          </p:cNvCxnSpPr>
          <p:nvPr/>
        </p:nvCxnSpPr>
        <p:spPr bwMode="auto">
          <a:xfrm>
            <a:off x="1828800" y="19050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58" name="Straight Arrow Connector 57"/>
          <p:cNvCxnSpPr>
            <a:cxnSpLocks noChangeShapeType="1"/>
          </p:cNvCxnSpPr>
          <p:nvPr/>
        </p:nvCxnSpPr>
        <p:spPr bwMode="auto">
          <a:xfrm>
            <a:off x="4154488" y="3581400"/>
            <a:ext cx="569912" cy="381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59" name="Straight Arrow Connector 58"/>
          <p:cNvCxnSpPr>
            <a:cxnSpLocks noChangeShapeType="1"/>
            <a:stCxn id="64" idx="2"/>
          </p:cNvCxnSpPr>
          <p:nvPr/>
        </p:nvCxnSpPr>
        <p:spPr bwMode="auto">
          <a:xfrm rot="5400000">
            <a:off x="6096000" y="3352800"/>
            <a:ext cx="457200" cy="762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60" name="Straight Arrow Connector 59"/>
          <p:cNvCxnSpPr>
            <a:cxnSpLocks noChangeShapeType="1"/>
          </p:cNvCxnSpPr>
          <p:nvPr/>
        </p:nvCxnSpPr>
        <p:spPr bwMode="auto">
          <a:xfrm>
            <a:off x="2971800" y="26670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61" name="Rounded Rectangle 60"/>
          <p:cNvSpPr>
            <a:spLocks noChangeArrowheads="1"/>
          </p:cNvSpPr>
          <p:nvPr/>
        </p:nvSpPr>
        <p:spPr bwMode="auto">
          <a:xfrm>
            <a:off x="762000" y="1447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2000">
                <a:solidFill>
                  <a:srgbClr val="FFFF00"/>
                </a:solidFill>
                <a:latin typeface="Calibri" pitchFamily="34" charset="0"/>
              </a:rPr>
              <a:t>Load </a:t>
            </a:r>
            <a:r>
              <a:rPr lang="en-US">
                <a:solidFill>
                  <a:srgbClr val="FFFFFF"/>
                </a:solidFill>
                <a:latin typeface="Calibri" pitchFamily="34" charset="0"/>
              </a:rPr>
              <a:t>Visits</a:t>
            </a:r>
          </a:p>
        </p:txBody>
      </p:sp>
      <p:sp>
        <p:nvSpPr>
          <p:cNvPr id="62" name="Rounded Rectangle 61"/>
          <p:cNvSpPr>
            <a:spLocks noChangeArrowheads="1"/>
          </p:cNvSpPr>
          <p:nvPr/>
        </p:nvSpPr>
        <p:spPr bwMode="auto">
          <a:xfrm>
            <a:off x="1524000" y="2209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2000">
                <a:solidFill>
                  <a:srgbClr val="FFFF00"/>
                </a:solidFill>
                <a:latin typeface="Calibri" pitchFamily="34" charset="0"/>
              </a:rPr>
              <a:t>Group </a:t>
            </a:r>
            <a:r>
              <a:rPr lang="en-US">
                <a:solidFill>
                  <a:srgbClr val="FFFFFF"/>
                </a:solidFill>
                <a:latin typeface="Calibri" pitchFamily="34" charset="0"/>
              </a:rPr>
              <a:t>by url</a:t>
            </a:r>
          </a:p>
        </p:txBody>
      </p:sp>
      <p:sp>
        <p:nvSpPr>
          <p:cNvPr id="63" name="Rounded Rectangle 62"/>
          <p:cNvSpPr>
            <a:spLocks noChangeArrowheads="1"/>
          </p:cNvSpPr>
          <p:nvPr/>
        </p:nvSpPr>
        <p:spPr bwMode="auto">
          <a:xfrm>
            <a:off x="2743200" y="2971800"/>
            <a:ext cx="1981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2000" b="0" i="0" u="none" strike="noStrike" kern="0" cap="none" spc="0" normalizeH="0" baseline="0" noProof="0" dirty="0" err="1">
                <a:ln>
                  <a:noFill/>
                </a:ln>
                <a:solidFill>
                  <a:srgbClr val="FFFF00"/>
                </a:solidFill>
                <a:effectLst/>
                <a:uLnTx/>
                <a:uFillTx/>
                <a:latin typeface="Calibri" pitchFamily="34" charset="0"/>
              </a:rPr>
              <a:t>Foreach</a:t>
            </a:r>
            <a:r>
              <a:rPr kumimoji="0" lang="en-US" sz="2000" b="0" i="0" u="none" strike="noStrike" kern="0" cap="none" spc="0" normalizeH="0" baseline="0" noProof="0" dirty="0">
                <a:ln>
                  <a:noFill/>
                </a:ln>
                <a:solidFill>
                  <a:srgbClr val="FFFF00"/>
                </a:solidFill>
                <a:effectLst/>
                <a:uLnTx/>
                <a:uFillTx/>
                <a:latin typeface="Calibri" pitchFamily="34" charset="0"/>
              </a:rPr>
              <a:t> </a:t>
            </a:r>
            <a:r>
              <a:rPr kumimoji="0" lang="en-US" sz="1800" b="0" i="0" u="none" strike="noStrike" kern="0" cap="none" spc="0" normalizeH="0" baseline="0" noProof="0" dirty="0" err="1">
                <a:ln>
                  <a:noFill/>
                </a:ln>
                <a:solidFill>
                  <a:srgbClr val="336666"/>
                </a:solidFill>
                <a:effectLst/>
                <a:uLnTx/>
                <a:uFillTx/>
                <a:latin typeface="Calibri" pitchFamily="34" charset="0"/>
              </a:rPr>
              <a:t>url</a:t>
            </a:r>
            <a:endParaRPr kumimoji="0" lang="en-US" sz="2000" b="0" i="0" u="none" strike="noStrike" kern="0" cap="none" spc="0" normalizeH="0" baseline="0" noProof="0" dirty="0">
              <a:ln>
                <a:noFill/>
              </a:ln>
              <a:solidFill>
                <a:srgbClr val="336666"/>
              </a:solidFill>
              <a:effectLst/>
              <a:uLnTx/>
              <a:uFillTx/>
              <a:latin typeface="Calibri" pitchFamily="34" charset="0"/>
            </a:endParaRP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FFFF00"/>
                </a:solidFill>
                <a:effectLst/>
                <a:uLnTx/>
                <a:uFillTx/>
                <a:latin typeface="Calibri" pitchFamily="34" charset="0"/>
              </a:rPr>
              <a:t>generate </a:t>
            </a:r>
            <a:r>
              <a:rPr kumimoji="0" lang="en-US" sz="1800" b="0" i="0" u="none" strike="noStrike" kern="0" cap="none" spc="0" normalizeH="0" baseline="0" noProof="0" dirty="0">
                <a:ln>
                  <a:noFill/>
                </a:ln>
                <a:solidFill>
                  <a:srgbClr val="FFFFFF"/>
                </a:solidFill>
                <a:effectLst/>
                <a:uLnTx/>
                <a:uFillTx/>
                <a:latin typeface="Calibri" pitchFamily="34" charset="0"/>
              </a:rPr>
              <a:t>count</a:t>
            </a:r>
          </a:p>
        </p:txBody>
      </p:sp>
      <p:sp>
        <p:nvSpPr>
          <p:cNvPr id="64" name="Rounded Rectangle 63"/>
          <p:cNvSpPr>
            <a:spLocks noChangeArrowheads="1"/>
          </p:cNvSpPr>
          <p:nvPr/>
        </p:nvSpPr>
        <p:spPr bwMode="auto">
          <a:xfrm>
            <a:off x="5715000" y="30480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2000">
                <a:solidFill>
                  <a:srgbClr val="FFFF00"/>
                </a:solidFill>
                <a:latin typeface="Calibri" pitchFamily="34" charset="0"/>
              </a:rPr>
              <a:t>Load </a:t>
            </a:r>
            <a:r>
              <a:rPr lang="en-US">
                <a:solidFill>
                  <a:srgbClr val="FFFFFF"/>
                </a:solidFill>
                <a:latin typeface="Calibri" pitchFamily="34" charset="0"/>
              </a:rPr>
              <a:t>Url Info</a:t>
            </a:r>
          </a:p>
        </p:txBody>
      </p:sp>
      <p:sp>
        <p:nvSpPr>
          <p:cNvPr id="65" name="Rounded Rectangle 64"/>
          <p:cNvSpPr>
            <a:spLocks noChangeArrowheads="1"/>
          </p:cNvSpPr>
          <p:nvPr/>
        </p:nvSpPr>
        <p:spPr bwMode="auto">
          <a:xfrm>
            <a:off x="4343400" y="3962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2000">
                <a:solidFill>
                  <a:srgbClr val="FFFF00"/>
                </a:solidFill>
                <a:latin typeface="Calibri" pitchFamily="34" charset="0"/>
              </a:rPr>
              <a:t>Join </a:t>
            </a:r>
            <a:r>
              <a:rPr lang="en-US">
                <a:solidFill>
                  <a:srgbClr val="FFFFFF"/>
                </a:solidFill>
                <a:latin typeface="Calibri" pitchFamily="34" charset="0"/>
              </a:rPr>
              <a:t>on url</a:t>
            </a:r>
          </a:p>
        </p:txBody>
      </p:sp>
      <p:sp>
        <p:nvSpPr>
          <p:cNvPr id="66" name="Rounded Rectangle 65"/>
          <p:cNvSpPr>
            <a:spLocks noChangeArrowheads="1"/>
          </p:cNvSpPr>
          <p:nvPr/>
        </p:nvSpPr>
        <p:spPr bwMode="auto">
          <a:xfrm>
            <a:off x="4343400" y="4724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2000">
                <a:solidFill>
                  <a:srgbClr val="FFFF00"/>
                </a:solidFill>
                <a:latin typeface="Calibri" pitchFamily="34" charset="0"/>
              </a:rPr>
              <a:t>Group </a:t>
            </a:r>
            <a:r>
              <a:rPr lang="en-US">
                <a:solidFill>
                  <a:srgbClr val="FFFFFF"/>
                </a:solidFill>
                <a:latin typeface="Calibri" pitchFamily="34" charset="0"/>
              </a:rPr>
              <a:t>by category</a:t>
            </a:r>
          </a:p>
        </p:txBody>
      </p:sp>
      <p:sp>
        <p:nvSpPr>
          <p:cNvPr id="67" name="Rounded Rectangle 66"/>
          <p:cNvSpPr>
            <a:spLocks noChangeArrowheads="1"/>
          </p:cNvSpPr>
          <p:nvPr/>
        </p:nvSpPr>
        <p:spPr bwMode="auto">
          <a:xfrm>
            <a:off x="4154488" y="5486400"/>
            <a:ext cx="2362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2000" b="0" i="0" u="none" strike="noStrike" kern="0" cap="none" spc="0" normalizeH="0" baseline="0" noProof="0" dirty="0" err="1">
                <a:ln>
                  <a:noFill/>
                </a:ln>
                <a:solidFill>
                  <a:srgbClr val="FFFF00"/>
                </a:solidFill>
                <a:effectLst/>
                <a:uLnTx/>
                <a:uFillTx/>
                <a:latin typeface="Calibri" pitchFamily="34" charset="0"/>
              </a:rPr>
              <a:t>Foreach</a:t>
            </a:r>
            <a:r>
              <a:rPr kumimoji="0" lang="en-US" sz="2000" b="0" i="0" u="none" strike="noStrike" kern="0" cap="none" spc="0" normalizeH="0" baseline="0" noProof="0" dirty="0">
                <a:ln>
                  <a:noFill/>
                </a:ln>
                <a:solidFill>
                  <a:srgbClr val="FFFF00"/>
                </a:solidFill>
                <a:effectLst/>
                <a:uLnTx/>
                <a:uFillTx/>
                <a:latin typeface="Calibri" pitchFamily="34" charset="0"/>
              </a:rPr>
              <a:t> </a:t>
            </a:r>
            <a:r>
              <a:rPr kumimoji="0" lang="en-US" sz="1800" b="0" i="0" u="none" strike="noStrike" kern="0" cap="none" spc="0" normalizeH="0" baseline="0" noProof="0" dirty="0">
                <a:ln>
                  <a:noFill/>
                </a:ln>
                <a:solidFill>
                  <a:srgbClr val="336666"/>
                </a:solidFill>
                <a:effectLst/>
                <a:uLnTx/>
                <a:uFillTx/>
                <a:latin typeface="Calibri" pitchFamily="34" charset="0"/>
              </a:rPr>
              <a:t>category</a:t>
            </a:r>
            <a:endParaRPr kumimoji="0" lang="en-US" sz="2000" b="0" i="0" u="none" strike="noStrike" kern="0" cap="none" spc="0" normalizeH="0" baseline="0" noProof="0" dirty="0">
              <a:ln>
                <a:noFill/>
              </a:ln>
              <a:solidFill>
                <a:srgbClr val="336666"/>
              </a:solidFill>
              <a:effectLst/>
              <a:uLnTx/>
              <a:uFillTx/>
              <a:latin typeface="Calibri" pitchFamily="34" charset="0"/>
            </a:endParaRP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FFFF00"/>
                </a:solidFill>
                <a:effectLst/>
                <a:uLnTx/>
                <a:uFillTx/>
                <a:latin typeface="Calibri" pitchFamily="34" charset="0"/>
              </a:rPr>
              <a:t>generate </a:t>
            </a:r>
            <a:r>
              <a:rPr kumimoji="0" lang="en-US" sz="1800" b="0" i="0" u="none" strike="noStrike" kern="0" cap="none" spc="0" normalizeH="0" baseline="0" noProof="0" dirty="0">
                <a:ln>
                  <a:noFill/>
                </a:ln>
                <a:solidFill>
                  <a:srgbClr val="FFFFFF"/>
                </a:solidFill>
                <a:effectLst/>
                <a:uLnTx/>
                <a:uFillTx/>
                <a:latin typeface="Calibri" pitchFamily="34" charset="0"/>
              </a:rPr>
              <a:t>top10(</a:t>
            </a:r>
            <a:r>
              <a:rPr kumimoji="0" lang="en-US" sz="1800" b="0" i="0" u="none" strike="noStrike" kern="0" cap="none" spc="0" normalizeH="0" baseline="0" noProof="0" dirty="0" err="1">
                <a:ln>
                  <a:noFill/>
                </a:ln>
                <a:solidFill>
                  <a:srgbClr val="FFFFFF"/>
                </a:solidFill>
                <a:effectLst/>
                <a:uLnTx/>
                <a:uFillTx/>
                <a:latin typeface="Calibri" pitchFamily="34" charset="0"/>
              </a:rPr>
              <a:t>urls</a:t>
            </a:r>
            <a:r>
              <a:rPr kumimoji="0" lang="en-US" sz="1800" b="0" i="0" u="none" strike="noStrike" kern="0" cap="none" spc="0" normalizeH="0" baseline="0" noProof="0" dirty="0">
                <a:ln>
                  <a:noFill/>
                </a:ln>
                <a:solidFill>
                  <a:srgbClr val="FFFFFF"/>
                </a:solidFill>
                <a:effectLst/>
                <a:uLnTx/>
                <a:uFillTx/>
                <a:latin typeface="Calibri" pitchFamily="34" charset="0"/>
              </a:rPr>
              <a:t>)</a:t>
            </a:r>
          </a:p>
        </p:txBody>
      </p:sp>
      <p:cxnSp>
        <p:nvCxnSpPr>
          <p:cNvPr id="68" name="Straight Arrow Connector 67"/>
          <p:cNvCxnSpPr>
            <a:cxnSpLocks noChangeShapeType="1"/>
            <a:stCxn id="65" idx="2"/>
            <a:endCxn id="66" idx="0"/>
          </p:cNvCxnSpPr>
          <p:nvPr/>
        </p:nvCxnSpPr>
        <p:spPr bwMode="auto">
          <a:xfrm rot="5400000">
            <a:off x="5181601" y="4572000"/>
            <a:ext cx="304800" cy="3175"/>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69" name="Straight Arrow Connector 68"/>
          <p:cNvCxnSpPr>
            <a:cxnSpLocks noChangeShapeType="1"/>
            <a:stCxn id="66" idx="2"/>
            <a:endCxn id="67" idx="0"/>
          </p:cNvCxnSpPr>
          <p:nvPr/>
        </p:nvCxnSpPr>
        <p:spPr bwMode="auto">
          <a:xfrm rot="16200000" flipH="1">
            <a:off x="5182394" y="5333206"/>
            <a:ext cx="304800" cy="1588"/>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70" name="Straight Arrow Connector 69"/>
          <p:cNvCxnSpPr>
            <a:cxnSpLocks noChangeShapeType="1"/>
          </p:cNvCxnSpPr>
          <p:nvPr/>
        </p:nvCxnSpPr>
        <p:spPr bwMode="auto">
          <a:xfrm rot="16200000" flipH="1">
            <a:off x="5183188" y="6248400"/>
            <a:ext cx="304800" cy="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2" name="Title 1"/>
          <p:cNvSpPr>
            <a:spLocks noGrp="1"/>
          </p:cNvSpPr>
          <p:nvPr>
            <p:ph type="title"/>
          </p:nvPr>
        </p:nvSpPr>
        <p:spPr/>
        <p:txBody>
          <a:bodyPr/>
          <a:lstStyle/>
          <a:p>
            <a:r>
              <a:rPr lang="en-US" dirty="0" smtClean="0"/>
              <a:t>Answer?</a:t>
            </a:r>
            <a:endParaRPr lang="en-US" dirty="0"/>
          </a:p>
        </p:txBody>
      </p:sp>
      <p:sp>
        <p:nvSpPr>
          <p:cNvPr id="44" name="Rounded Rectangle 43"/>
          <p:cNvSpPr>
            <a:spLocks noChangeArrowheads="1"/>
          </p:cNvSpPr>
          <p:nvPr/>
        </p:nvSpPr>
        <p:spPr bwMode="auto">
          <a:xfrm>
            <a:off x="533400" y="1371600"/>
            <a:ext cx="3200400" cy="990600"/>
          </a:xfrm>
          <a:prstGeom prst="roundRect">
            <a:avLst>
              <a:gd name="adj" fmla="val 16667"/>
            </a:avLst>
          </a:prstGeom>
          <a:gradFill rotWithShape="1">
            <a:gsLst>
              <a:gs pos="0">
                <a:srgbClr val="9BC1FF">
                  <a:alpha val="20999"/>
                </a:srgbClr>
              </a:gs>
              <a:gs pos="100000">
                <a:srgbClr val="3F80CD">
                  <a:alpha val="20999"/>
                </a:srgbClr>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a:defRPr/>
            </a:pPr>
            <a:endParaRPr lang="en-US">
              <a:solidFill>
                <a:srgbClr val="FFFFFF"/>
              </a:solidFill>
              <a:latin typeface="Calibri" pitchFamily="34" charset="0"/>
            </a:endParaRPr>
          </a:p>
        </p:txBody>
      </p:sp>
      <p:sp>
        <p:nvSpPr>
          <p:cNvPr id="45" name="TextBox 44"/>
          <p:cNvSpPr txBox="1">
            <a:spLocks noChangeArrowheads="1"/>
          </p:cNvSpPr>
          <p:nvPr/>
        </p:nvSpPr>
        <p:spPr bwMode="auto">
          <a:xfrm>
            <a:off x="3048000" y="1304925"/>
            <a:ext cx="760144" cy="400110"/>
          </a:xfrm>
          <a:prstGeom prst="rect">
            <a:avLst/>
          </a:prstGeom>
          <a:noFill/>
          <a:ln w="9525">
            <a:noFill/>
            <a:miter lim="800000"/>
            <a:headEnd/>
            <a:tailEnd/>
          </a:ln>
        </p:spPr>
        <p:txBody>
          <a:bodyPr wrap="none">
            <a:spAutoFit/>
          </a:bodyPr>
          <a:lstStyle/>
          <a:p>
            <a:r>
              <a:rPr lang="en-US" sz="2000" dirty="0">
                <a:solidFill>
                  <a:schemeClr val="bg1"/>
                </a:solidFill>
                <a:latin typeface="Calibri" pitchFamily="34" charset="0"/>
              </a:rPr>
              <a:t>Map</a:t>
            </a:r>
            <a:r>
              <a:rPr lang="en-US" sz="2000" baseline="-25000" dirty="0">
                <a:solidFill>
                  <a:schemeClr val="bg1"/>
                </a:solidFill>
                <a:latin typeface="Calibri" pitchFamily="34" charset="0"/>
              </a:rPr>
              <a:t>1</a:t>
            </a:r>
            <a:endParaRPr lang="en-US" sz="2400" baseline="-25000" dirty="0">
              <a:solidFill>
                <a:schemeClr val="bg1"/>
              </a:solidFill>
              <a:latin typeface="Calibri" pitchFamily="34" charset="0"/>
            </a:endParaRPr>
          </a:p>
        </p:txBody>
      </p:sp>
      <p:sp>
        <p:nvSpPr>
          <p:cNvPr id="46" name="Rounded Rectangle 45"/>
          <p:cNvSpPr>
            <a:spLocks noChangeArrowheads="1"/>
          </p:cNvSpPr>
          <p:nvPr/>
        </p:nvSpPr>
        <p:spPr bwMode="auto">
          <a:xfrm>
            <a:off x="1371600" y="2476500"/>
            <a:ext cx="3657600" cy="1257300"/>
          </a:xfrm>
          <a:prstGeom prst="roundRect">
            <a:avLst>
              <a:gd name="adj" fmla="val 16667"/>
            </a:avLst>
          </a:prstGeom>
          <a:gradFill rotWithShape="1">
            <a:gsLst>
              <a:gs pos="0">
                <a:srgbClr val="9BC1FF">
                  <a:alpha val="20999"/>
                </a:srgbClr>
              </a:gs>
              <a:gs pos="100000">
                <a:srgbClr val="3F80CD">
                  <a:alpha val="20999"/>
                </a:srgbClr>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a:defRPr/>
            </a:pPr>
            <a:endParaRPr lang="en-US">
              <a:solidFill>
                <a:srgbClr val="FFFFFF"/>
              </a:solidFill>
              <a:latin typeface="Calibri" pitchFamily="34" charset="0"/>
            </a:endParaRPr>
          </a:p>
        </p:txBody>
      </p:sp>
      <p:sp>
        <p:nvSpPr>
          <p:cNvPr id="47" name="TextBox 46"/>
          <p:cNvSpPr txBox="1">
            <a:spLocks noChangeArrowheads="1"/>
          </p:cNvSpPr>
          <p:nvPr/>
        </p:nvSpPr>
        <p:spPr bwMode="auto">
          <a:xfrm>
            <a:off x="3962400" y="2419350"/>
            <a:ext cx="1150938" cy="400050"/>
          </a:xfrm>
          <a:prstGeom prst="rect">
            <a:avLst/>
          </a:prstGeom>
          <a:noFill/>
          <a:ln w="9525">
            <a:noFill/>
            <a:miter lim="800000"/>
            <a:headEnd/>
            <a:tailEnd/>
          </a:ln>
        </p:spPr>
        <p:txBody>
          <a:bodyPr>
            <a:spAutoFit/>
          </a:bodyPr>
          <a:lstStyle/>
          <a:p>
            <a:r>
              <a:rPr lang="en-US" sz="2000">
                <a:solidFill>
                  <a:schemeClr val="bg1"/>
                </a:solidFill>
                <a:latin typeface="Calibri" pitchFamily="34" charset="0"/>
              </a:rPr>
              <a:t>Reduce</a:t>
            </a:r>
            <a:r>
              <a:rPr lang="en-US" sz="2000" baseline="-25000">
                <a:solidFill>
                  <a:schemeClr val="bg1"/>
                </a:solidFill>
                <a:latin typeface="Calibri" pitchFamily="34" charset="0"/>
              </a:rPr>
              <a:t>1</a:t>
            </a:r>
          </a:p>
        </p:txBody>
      </p:sp>
      <p:sp>
        <p:nvSpPr>
          <p:cNvPr id="48" name="Rounded Rectangle 47"/>
          <p:cNvSpPr>
            <a:spLocks noChangeArrowheads="1"/>
          </p:cNvSpPr>
          <p:nvPr/>
        </p:nvSpPr>
        <p:spPr bwMode="auto">
          <a:xfrm>
            <a:off x="5332413" y="2590800"/>
            <a:ext cx="2897187" cy="1504950"/>
          </a:xfrm>
          <a:prstGeom prst="roundRect">
            <a:avLst>
              <a:gd name="adj" fmla="val 16667"/>
            </a:avLst>
          </a:prstGeom>
          <a:gradFill rotWithShape="1">
            <a:gsLst>
              <a:gs pos="0">
                <a:srgbClr val="FF9A99">
                  <a:alpha val="31000"/>
                </a:srgbClr>
              </a:gs>
              <a:gs pos="100000">
                <a:srgbClr val="D1403C">
                  <a:alpha val="31000"/>
                </a:srgbClr>
              </a:gs>
            </a:gsLst>
            <a:lin ang="5400000"/>
          </a:gradFill>
          <a:ln w="9525">
            <a:solidFill>
              <a:srgbClr val="BE4B48"/>
            </a:solidFill>
            <a:round/>
            <a:headEnd/>
            <a:tailEnd/>
          </a:ln>
          <a:effectLst>
            <a:outerShdw dist="23000" dir="5400000" rotWithShape="0">
              <a:srgbClr val="808080">
                <a:alpha val="34999"/>
              </a:srgbClr>
            </a:outerShdw>
          </a:effectLst>
        </p:spPr>
        <p:txBody>
          <a:bodyPr anchor="ctr"/>
          <a:lstStyle/>
          <a:p>
            <a:pPr algn="ctr">
              <a:defRPr/>
            </a:pPr>
            <a:endParaRPr lang="en-US">
              <a:solidFill>
                <a:srgbClr val="FFFFFF"/>
              </a:solidFill>
              <a:latin typeface="Calibri" pitchFamily="34" charset="0"/>
            </a:endParaRPr>
          </a:p>
        </p:txBody>
      </p:sp>
      <p:sp>
        <p:nvSpPr>
          <p:cNvPr id="49" name="TextBox 48"/>
          <p:cNvSpPr txBox="1">
            <a:spLocks noChangeArrowheads="1"/>
          </p:cNvSpPr>
          <p:nvPr/>
        </p:nvSpPr>
        <p:spPr bwMode="auto">
          <a:xfrm>
            <a:off x="7467600" y="2647950"/>
            <a:ext cx="885825" cy="400050"/>
          </a:xfrm>
          <a:prstGeom prst="rect">
            <a:avLst/>
          </a:prstGeom>
          <a:noFill/>
          <a:ln w="9525">
            <a:noFill/>
            <a:miter lim="800000"/>
            <a:headEnd/>
            <a:tailEnd/>
          </a:ln>
        </p:spPr>
        <p:txBody>
          <a:bodyPr>
            <a:spAutoFit/>
          </a:bodyPr>
          <a:lstStyle/>
          <a:p>
            <a:r>
              <a:rPr lang="en-US" sz="2000">
                <a:solidFill>
                  <a:schemeClr val="bg1"/>
                </a:solidFill>
                <a:latin typeface="Calibri" pitchFamily="34" charset="0"/>
              </a:rPr>
              <a:t>Map</a:t>
            </a:r>
            <a:r>
              <a:rPr lang="en-US" sz="2000" baseline="-25000">
                <a:solidFill>
                  <a:schemeClr val="bg1"/>
                </a:solidFill>
                <a:latin typeface="Calibri" pitchFamily="34" charset="0"/>
              </a:rPr>
              <a:t>2</a:t>
            </a:r>
          </a:p>
        </p:txBody>
      </p:sp>
      <p:sp>
        <p:nvSpPr>
          <p:cNvPr id="50" name="Rounded Rectangle 49"/>
          <p:cNvSpPr>
            <a:spLocks noChangeArrowheads="1"/>
          </p:cNvSpPr>
          <p:nvPr/>
        </p:nvSpPr>
        <p:spPr bwMode="auto">
          <a:xfrm>
            <a:off x="4000500" y="4267200"/>
            <a:ext cx="2819400" cy="265113"/>
          </a:xfrm>
          <a:prstGeom prst="roundRect">
            <a:avLst>
              <a:gd name="adj" fmla="val 16667"/>
            </a:avLst>
          </a:prstGeom>
          <a:gradFill rotWithShape="1">
            <a:gsLst>
              <a:gs pos="0">
                <a:srgbClr val="FF9A99">
                  <a:alpha val="31000"/>
                </a:srgbClr>
              </a:gs>
              <a:gs pos="100000">
                <a:srgbClr val="D1403C">
                  <a:alpha val="31000"/>
                </a:srgbClr>
              </a:gs>
            </a:gsLst>
            <a:lin ang="5400000"/>
          </a:gradFill>
          <a:ln w="9525">
            <a:solidFill>
              <a:srgbClr val="BE4B48"/>
            </a:solidFill>
            <a:round/>
            <a:headEnd/>
            <a:tailEnd/>
          </a:ln>
          <a:effectLst>
            <a:outerShdw dist="23000" dir="5400000" rotWithShape="0">
              <a:srgbClr val="808080">
                <a:alpha val="34999"/>
              </a:srgbClr>
            </a:outerShdw>
          </a:effectLst>
        </p:spPr>
        <p:txBody>
          <a:bodyPr anchor="ctr"/>
          <a:lstStyle/>
          <a:p>
            <a:pPr algn="ctr">
              <a:defRPr/>
            </a:pPr>
            <a:endParaRPr lang="en-US">
              <a:solidFill>
                <a:srgbClr val="FFFFFF"/>
              </a:solidFill>
              <a:latin typeface="Calibri" pitchFamily="34" charset="0"/>
            </a:endParaRPr>
          </a:p>
        </p:txBody>
      </p:sp>
      <p:sp>
        <p:nvSpPr>
          <p:cNvPr id="51" name="TextBox 50"/>
          <p:cNvSpPr txBox="1">
            <a:spLocks noChangeArrowheads="1"/>
          </p:cNvSpPr>
          <p:nvPr/>
        </p:nvSpPr>
        <p:spPr bwMode="auto">
          <a:xfrm>
            <a:off x="6858000" y="4171950"/>
            <a:ext cx="1327150" cy="400050"/>
          </a:xfrm>
          <a:prstGeom prst="rect">
            <a:avLst/>
          </a:prstGeom>
          <a:noFill/>
          <a:ln w="9525">
            <a:noFill/>
            <a:miter lim="800000"/>
            <a:headEnd/>
            <a:tailEnd/>
          </a:ln>
        </p:spPr>
        <p:txBody>
          <a:bodyPr>
            <a:spAutoFit/>
          </a:bodyPr>
          <a:lstStyle/>
          <a:p>
            <a:r>
              <a:rPr lang="en-US" sz="2000">
                <a:solidFill>
                  <a:schemeClr val="bg1"/>
                </a:solidFill>
                <a:latin typeface="Calibri" pitchFamily="34" charset="0"/>
              </a:rPr>
              <a:t>Reduce</a:t>
            </a:r>
            <a:r>
              <a:rPr lang="en-US" sz="2000" baseline="-25000">
                <a:solidFill>
                  <a:schemeClr val="bg1"/>
                </a:solidFill>
                <a:latin typeface="Calibri" pitchFamily="34" charset="0"/>
              </a:rPr>
              <a:t>2</a:t>
            </a:r>
          </a:p>
        </p:txBody>
      </p:sp>
      <p:sp>
        <p:nvSpPr>
          <p:cNvPr id="52" name="Rounded Rectangle 51"/>
          <p:cNvSpPr>
            <a:spLocks noChangeArrowheads="1"/>
          </p:cNvSpPr>
          <p:nvPr/>
        </p:nvSpPr>
        <p:spPr bwMode="auto">
          <a:xfrm>
            <a:off x="4000500" y="4687888"/>
            <a:ext cx="2819400" cy="265112"/>
          </a:xfrm>
          <a:prstGeom prst="roundRect">
            <a:avLst>
              <a:gd name="adj" fmla="val 16667"/>
            </a:avLst>
          </a:prstGeom>
          <a:gradFill rotWithShape="1">
            <a:gsLst>
              <a:gs pos="0">
                <a:srgbClr val="DCFFA0">
                  <a:alpha val="23999"/>
                </a:srgbClr>
              </a:gs>
              <a:gs pos="100000">
                <a:srgbClr val="A0CA4A">
                  <a:alpha val="23999"/>
                </a:srgbClr>
              </a:gs>
            </a:gsLst>
            <a:lin ang="5400000"/>
          </a:gradFill>
          <a:ln w="9525">
            <a:solidFill>
              <a:srgbClr val="98B954"/>
            </a:solidFill>
            <a:round/>
            <a:headEnd/>
            <a:tailEnd/>
          </a:ln>
          <a:effectLst>
            <a:outerShdw dist="23000" dir="5400000" rotWithShape="0">
              <a:srgbClr val="808080">
                <a:alpha val="34999"/>
              </a:srgbClr>
            </a:outerShdw>
          </a:effectLst>
        </p:spPr>
        <p:txBody>
          <a:bodyPr anchor="ctr"/>
          <a:lstStyle/>
          <a:p>
            <a:pPr algn="ctr">
              <a:defRPr/>
            </a:pPr>
            <a:endParaRPr lang="en-US">
              <a:solidFill>
                <a:srgbClr val="FFFFFF"/>
              </a:solidFill>
              <a:latin typeface="Calibri" pitchFamily="34" charset="0"/>
            </a:endParaRPr>
          </a:p>
        </p:txBody>
      </p:sp>
      <p:sp>
        <p:nvSpPr>
          <p:cNvPr id="53" name="TextBox 52"/>
          <p:cNvSpPr txBox="1">
            <a:spLocks noChangeArrowheads="1"/>
          </p:cNvSpPr>
          <p:nvPr/>
        </p:nvSpPr>
        <p:spPr bwMode="auto">
          <a:xfrm>
            <a:off x="6886575" y="4572000"/>
            <a:ext cx="885825" cy="400050"/>
          </a:xfrm>
          <a:prstGeom prst="rect">
            <a:avLst/>
          </a:prstGeom>
          <a:noFill/>
          <a:ln w="9525">
            <a:noFill/>
            <a:miter lim="800000"/>
            <a:headEnd/>
            <a:tailEnd/>
          </a:ln>
        </p:spPr>
        <p:txBody>
          <a:bodyPr>
            <a:spAutoFit/>
          </a:bodyPr>
          <a:lstStyle/>
          <a:p>
            <a:r>
              <a:rPr lang="en-US" sz="2000">
                <a:solidFill>
                  <a:schemeClr val="bg1"/>
                </a:solidFill>
                <a:latin typeface="Calibri" pitchFamily="34" charset="0"/>
              </a:rPr>
              <a:t>Map</a:t>
            </a:r>
            <a:r>
              <a:rPr lang="en-US" sz="2000" baseline="-25000">
                <a:solidFill>
                  <a:schemeClr val="bg1"/>
                </a:solidFill>
                <a:latin typeface="Calibri" pitchFamily="34" charset="0"/>
              </a:rPr>
              <a:t>3</a:t>
            </a:r>
            <a:endParaRPr lang="en-US" sz="2800" baseline="-25000">
              <a:solidFill>
                <a:schemeClr val="bg1"/>
              </a:solidFill>
              <a:latin typeface="Calibri" pitchFamily="34" charset="0"/>
            </a:endParaRPr>
          </a:p>
        </p:txBody>
      </p:sp>
      <p:sp>
        <p:nvSpPr>
          <p:cNvPr id="54" name="Rounded Rectangle 53"/>
          <p:cNvSpPr>
            <a:spLocks noChangeArrowheads="1"/>
          </p:cNvSpPr>
          <p:nvPr/>
        </p:nvSpPr>
        <p:spPr bwMode="auto">
          <a:xfrm>
            <a:off x="3962400" y="5078413"/>
            <a:ext cx="2819400" cy="1169987"/>
          </a:xfrm>
          <a:prstGeom prst="roundRect">
            <a:avLst>
              <a:gd name="adj" fmla="val 16667"/>
            </a:avLst>
          </a:prstGeom>
          <a:gradFill rotWithShape="1">
            <a:gsLst>
              <a:gs pos="0">
                <a:srgbClr val="DCFFA0">
                  <a:alpha val="23999"/>
                </a:srgbClr>
              </a:gs>
              <a:gs pos="100000">
                <a:srgbClr val="A0CA4A">
                  <a:alpha val="23999"/>
                </a:srgbClr>
              </a:gs>
            </a:gsLst>
            <a:lin ang="5400000"/>
          </a:gradFill>
          <a:ln w="9525">
            <a:solidFill>
              <a:srgbClr val="98B954"/>
            </a:solidFill>
            <a:round/>
            <a:headEnd/>
            <a:tailEnd/>
          </a:ln>
          <a:effectLst>
            <a:outerShdw dist="23000" dir="5400000" rotWithShape="0">
              <a:srgbClr val="808080">
                <a:alpha val="34999"/>
              </a:srgbClr>
            </a:outerShdw>
          </a:effectLst>
        </p:spPr>
        <p:txBody>
          <a:bodyPr anchor="ctr"/>
          <a:lstStyle/>
          <a:p>
            <a:pPr algn="ctr">
              <a:defRPr/>
            </a:pPr>
            <a:endParaRPr lang="en-US">
              <a:solidFill>
                <a:srgbClr val="FFFFFF"/>
              </a:solidFill>
              <a:latin typeface="Calibri" pitchFamily="34" charset="0"/>
            </a:endParaRPr>
          </a:p>
        </p:txBody>
      </p:sp>
      <p:sp>
        <p:nvSpPr>
          <p:cNvPr id="55" name="TextBox 54"/>
          <p:cNvSpPr txBox="1">
            <a:spLocks noChangeArrowheads="1"/>
          </p:cNvSpPr>
          <p:nvPr/>
        </p:nvSpPr>
        <p:spPr bwMode="auto">
          <a:xfrm>
            <a:off x="6934200" y="5343525"/>
            <a:ext cx="1174750" cy="400050"/>
          </a:xfrm>
          <a:prstGeom prst="rect">
            <a:avLst/>
          </a:prstGeom>
          <a:noFill/>
          <a:ln w="9525">
            <a:noFill/>
            <a:miter lim="800000"/>
            <a:headEnd/>
            <a:tailEnd/>
          </a:ln>
        </p:spPr>
        <p:txBody>
          <a:bodyPr>
            <a:spAutoFit/>
          </a:bodyPr>
          <a:lstStyle/>
          <a:p>
            <a:r>
              <a:rPr lang="en-US" sz="2000">
                <a:solidFill>
                  <a:schemeClr val="bg1"/>
                </a:solidFill>
                <a:latin typeface="Calibri" pitchFamily="34" charset="0"/>
              </a:rPr>
              <a:t>Reduce</a:t>
            </a:r>
            <a:r>
              <a:rPr lang="en-US" sz="2000" baseline="-25000">
                <a:solidFill>
                  <a:schemeClr val="bg1"/>
                </a:solidFill>
                <a:latin typeface="Calibri" pitchFamily="34" charset="0"/>
              </a:rPr>
              <a:t>3</a:t>
            </a:r>
          </a:p>
        </p:txBody>
      </p:sp>
      <p:sp>
        <p:nvSpPr>
          <p:cNvPr id="56"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Tree>
    <p:extLst>
      <p:ext uri="{BB962C8B-B14F-4D97-AF65-F5344CB8AC3E}">
        <p14:creationId xmlns:p14="http://schemas.microsoft.com/office/powerpoint/2010/main" val="105051922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p:bldP spid="46" grpId="0" animBg="1"/>
      <p:bldP spid="47" grpId="0"/>
      <p:bldP spid="48" grpId="0" animBg="1"/>
      <p:bldP spid="49" grpId="0"/>
      <p:bldP spid="50" grpId="0" animBg="1"/>
      <p:bldP spid="51" grpId="0"/>
      <p:bldP spid="52" grpId="0" animBg="1"/>
      <p:bldP spid="53" grpId="0"/>
      <p:bldP spid="54" grpId="0" animBg="1"/>
      <p:bldP spid="5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7" name="Straight Arrow Connector 56"/>
          <p:cNvCxnSpPr>
            <a:cxnSpLocks noChangeShapeType="1"/>
          </p:cNvCxnSpPr>
          <p:nvPr/>
        </p:nvCxnSpPr>
        <p:spPr bwMode="auto">
          <a:xfrm>
            <a:off x="1828800" y="19050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58" name="Straight Arrow Connector 57"/>
          <p:cNvCxnSpPr>
            <a:cxnSpLocks noChangeShapeType="1"/>
          </p:cNvCxnSpPr>
          <p:nvPr/>
        </p:nvCxnSpPr>
        <p:spPr bwMode="auto">
          <a:xfrm>
            <a:off x="4154488" y="3581400"/>
            <a:ext cx="569912" cy="381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59" name="Straight Arrow Connector 58"/>
          <p:cNvCxnSpPr>
            <a:cxnSpLocks noChangeShapeType="1"/>
            <a:stCxn id="64" idx="2"/>
          </p:cNvCxnSpPr>
          <p:nvPr/>
        </p:nvCxnSpPr>
        <p:spPr bwMode="auto">
          <a:xfrm rot="5400000">
            <a:off x="6096000" y="3352800"/>
            <a:ext cx="457200" cy="762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60" name="Straight Arrow Connector 59"/>
          <p:cNvCxnSpPr>
            <a:cxnSpLocks noChangeShapeType="1"/>
          </p:cNvCxnSpPr>
          <p:nvPr/>
        </p:nvCxnSpPr>
        <p:spPr bwMode="auto">
          <a:xfrm>
            <a:off x="2971800" y="26670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61" name="Rounded Rectangle 60"/>
          <p:cNvSpPr>
            <a:spLocks noChangeArrowheads="1"/>
          </p:cNvSpPr>
          <p:nvPr/>
        </p:nvSpPr>
        <p:spPr bwMode="auto">
          <a:xfrm>
            <a:off x="762000" y="1447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2000">
                <a:solidFill>
                  <a:srgbClr val="FFFF00"/>
                </a:solidFill>
                <a:latin typeface="Calibri" pitchFamily="34" charset="0"/>
              </a:rPr>
              <a:t>Load </a:t>
            </a:r>
            <a:r>
              <a:rPr lang="en-US">
                <a:solidFill>
                  <a:srgbClr val="FFFFFF"/>
                </a:solidFill>
                <a:latin typeface="Calibri" pitchFamily="34" charset="0"/>
              </a:rPr>
              <a:t>Visits</a:t>
            </a:r>
          </a:p>
        </p:txBody>
      </p:sp>
      <p:sp>
        <p:nvSpPr>
          <p:cNvPr id="62" name="Rounded Rectangle 61"/>
          <p:cNvSpPr>
            <a:spLocks noChangeArrowheads="1"/>
          </p:cNvSpPr>
          <p:nvPr/>
        </p:nvSpPr>
        <p:spPr bwMode="auto">
          <a:xfrm>
            <a:off x="1524000" y="2209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2000">
                <a:solidFill>
                  <a:srgbClr val="FFFF00"/>
                </a:solidFill>
                <a:latin typeface="Calibri" pitchFamily="34" charset="0"/>
              </a:rPr>
              <a:t>Group </a:t>
            </a:r>
            <a:r>
              <a:rPr lang="en-US">
                <a:solidFill>
                  <a:srgbClr val="FFFFFF"/>
                </a:solidFill>
                <a:latin typeface="Calibri" pitchFamily="34" charset="0"/>
              </a:rPr>
              <a:t>by url</a:t>
            </a:r>
          </a:p>
        </p:txBody>
      </p:sp>
      <p:sp>
        <p:nvSpPr>
          <p:cNvPr id="63" name="Rounded Rectangle 62"/>
          <p:cNvSpPr>
            <a:spLocks noChangeArrowheads="1"/>
          </p:cNvSpPr>
          <p:nvPr/>
        </p:nvSpPr>
        <p:spPr bwMode="auto">
          <a:xfrm>
            <a:off x="2743200" y="2971800"/>
            <a:ext cx="1981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2000" b="0" i="0" u="none" strike="noStrike" kern="0" cap="none" spc="0" normalizeH="0" baseline="0" noProof="0" dirty="0" err="1">
                <a:ln>
                  <a:noFill/>
                </a:ln>
                <a:solidFill>
                  <a:srgbClr val="FFFF00"/>
                </a:solidFill>
                <a:effectLst/>
                <a:uLnTx/>
                <a:uFillTx/>
                <a:latin typeface="Calibri" pitchFamily="34" charset="0"/>
              </a:rPr>
              <a:t>Foreach</a:t>
            </a:r>
            <a:r>
              <a:rPr kumimoji="0" lang="en-US" sz="2000" b="0" i="0" u="none" strike="noStrike" kern="0" cap="none" spc="0" normalizeH="0" baseline="0" noProof="0" dirty="0">
                <a:ln>
                  <a:noFill/>
                </a:ln>
                <a:solidFill>
                  <a:srgbClr val="FFFF00"/>
                </a:solidFill>
                <a:effectLst/>
                <a:uLnTx/>
                <a:uFillTx/>
                <a:latin typeface="Calibri" pitchFamily="34" charset="0"/>
              </a:rPr>
              <a:t> </a:t>
            </a:r>
            <a:r>
              <a:rPr kumimoji="0" lang="en-US" sz="1800" b="0" i="0" u="none" strike="noStrike" kern="0" cap="none" spc="0" normalizeH="0" baseline="0" noProof="0" dirty="0" err="1">
                <a:ln>
                  <a:noFill/>
                </a:ln>
                <a:solidFill>
                  <a:srgbClr val="336666"/>
                </a:solidFill>
                <a:effectLst/>
                <a:uLnTx/>
                <a:uFillTx/>
                <a:latin typeface="Calibri" pitchFamily="34" charset="0"/>
              </a:rPr>
              <a:t>url</a:t>
            </a:r>
            <a:endParaRPr kumimoji="0" lang="en-US" sz="2000" b="0" i="0" u="none" strike="noStrike" kern="0" cap="none" spc="0" normalizeH="0" baseline="0" noProof="0" dirty="0">
              <a:ln>
                <a:noFill/>
              </a:ln>
              <a:solidFill>
                <a:srgbClr val="336666"/>
              </a:solidFill>
              <a:effectLst/>
              <a:uLnTx/>
              <a:uFillTx/>
              <a:latin typeface="Calibri" pitchFamily="34" charset="0"/>
            </a:endParaRP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FFFF00"/>
                </a:solidFill>
                <a:effectLst/>
                <a:uLnTx/>
                <a:uFillTx/>
                <a:latin typeface="Calibri" pitchFamily="34" charset="0"/>
              </a:rPr>
              <a:t>generate </a:t>
            </a:r>
            <a:r>
              <a:rPr kumimoji="0" lang="en-US" sz="1800" b="0" i="0" u="none" strike="noStrike" kern="0" cap="none" spc="0" normalizeH="0" baseline="0" noProof="0" dirty="0">
                <a:ln>
                  <a:noFill/>
                </a:ln>
                <a:solidFill>
                  <a:srgbClr val="FFFFFF"/>
                </a:solidFill>
                <a:effectLst/>
                <a:uLnTx/>
                <a:uFillTx/>
                <a:latin typeface="Calibri" pitchFamily="34" charset="0"/>
              </a:rPr>
              <a:t>count</a:t>
            </a:r>
          </a:p>
        </p:txBody>
      </p:sp>
      <p:sp>
        <p:nvSpPr>
          <p:cNvPr id="64" name="Rounded Rectangle 63"/>
          <p:cNvSpPr>
            <a:spLocks noChangeArrowheads="1"/>
          </p:cNvSpPr>
          <p:nvPr/>
        </p:nvSpPr>
        <p:spPr bwMode="auto">
          <a:xfrm>
            <a:off x="5715000" y="30480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2000">
                <a:solidFill>
                  <a:srgbClr val="FFFF00"/>
                </a:solidFill>
                <a:latin typeface="Calibri" pitchFamily="34" charset="0"/>
              </a:rPr>
              <a:t>Load </a:t>
            </a:r>
            <a:r>
              <a:rPr lang="en-US">
                <a:solidFill>
                  <a:srgbClr val="FFFFFF"/>
                </a:solidFill>
                <a:latin typeface="Calibri" pitchFamily="34" charset="0"/>
              </a:rPr>
              <a:t>Url Info</a:t>
            </a:r>
          </a:p>
        </p:txBody>
      </p:sp>
      <p:sp>
        <p:nvSpPr>
          <p:cNvPr id="65" name="Rounded Rectangle 64"/>
          <p:cNvSpPr>
            <a:spLocks noChangeArrowheads="1"/>
          </p:cNvSpPr>
          <p:nvPr/>
        </p:nvSpPr>
        <p:spPr bwMode="auto">
          <a:xfrm>
            <a:off x="4343400" y="3962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2000">
                <a:solidFill>
                  <a:srgbClr val="FFFF00"/>
                </a:solidFill>
                <a:latin typeface="Calibri" pitchFamily="34" charset="0"/>
              </a:rPr>
              <a:t>Join </a:t>
            </a:r>
            <a:r>
              <a:rPr lang="en-US">
                <a:solidFill>
                  <a:srgbClr val="FFFFFF"/>
                </a:solidFill>
                <a:latin typeface="Calibri" pitchFamily="34" charset="0"/>
              </a:rPr>
              <a:t>on url</a:t>
            </a:r>
          </a:p>
        </p:txBody>
      </p:sp>
      <p:sp>
        <p:nvSpPr>
          <p:cNvPr id="66" name="Rounded Rectangle 65"/>
          <p:cNvSpPr>
            <a:spLocks noChangeArrowheads="1"/>
          </p:cNvSpPr>
          <p:nvPr/>
        </p:nvSpPr>
        <p:spPr bwMode="auto">
          <a:xfrm>
            <a:off x="4343400" y="4724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2000">
                <a:solidFill>
                  <a:srgbClr val="FFFF00"/>
                </a:solidFill>
                <a:latin typeface="Calibri" pitchFamily="34" charset="0"/>
              </a:rPr>
              <a:t>Group </a:t>
            </a:r>
            <a:r>
              <a:rPr lang="en-US">
                <a:solidFill>
                  <a:srgbClr val="FFFFFF"/>
                </a:solidFill>
                <a:latin typeface="Calibri" pitchFamily="34" charset="0"/>
              </a:rPr>
              <a:t>by category</a:t>
            </a:r>
          </a:p>
        </p:txBody>
      </p:sp>
      <p:sp>
        <p:nvSpPr>
          <p:cNvPr id="67" name="Rounded Rectangle 66"/>
          <p:cNvSpPr>
            <a:spLocks noChangeArrowheads="1"/>
          </p:cNvSpPr>
          <p:nvPr/>
        </p:nvSpPr>
        <p:spPr bwMode="auto">
          <a:xfrm>
            <a:off x="4154488" y="5486400"/>
            <a:ext cx="2362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2000" b="0" i="0" u="none" strike="noStrike" kern="0" cap="none" spc="0" normalizeH="0" baseline="0" noProof="0" dirty="0" err="1">
                <a:ln>
                  <a:noFill/>
                </a:ln>
                <a:solidFill>
                  <a:srgbClr val="FFFF00"/>
                </a:solidFill>
                <a:effectLst/>
                <a:uLnTx/>
                <a:uFillTx/>
                <a:latin typeface="Calibri" pitchFamily="34" charset="0"/>
              </a:rPr>
              <a:t>Foreach</a:t>
            </a:r>
            <a:r>
              <a:rPr kumimoji="0" lang="en-US" sz="2000" b="0" i="0" u="none" strike="noStrike" kern="0" cap="none" spc="0" normalizeH="0" baseline="0" noProof="0" dirty="0">
                <a:ln>
                  <a:noFill/>
                </a:ln>
                <a:solidFill>
                  <a:srgbClr val="FFFF00"/>
                </a:solidFill>
                <a:effectLst/>
                <a:uLnTx/>
                <a:uFillTx/>
                <a:latin typeface="Calibri" pitchFamily="34" charset="0"/>
              </a:rPr>
              <a:t> </a:t>
            </a:r>
            <a:r>
              <a:rPr kumimoji="0" lang="en-US" sz="1800" b="0" i="0" u="none" strike="noStrike" kern="0" cap="none" spc="0" normalizeH="0" baseline="0" noProof="0" dirty="0">
                <a:ln>
                  <a:noFill/>
                </a:ln>
                <a:solidFill>
                  <a:srgbClr val="336666"/>
                </a:solidFill>
                <a:effectLst/>
                <a:uLnTx/>
                <a:uFillTx/>
                <a:latin typeface="Calibri" pitchFamily="34" charset="0"/>
              </a:rPr>
              <a:t>category</a:t>
            </a:r>
            <a:endParaRPr kumimoji="0" lang="en-US" sz="2000" b="0" i="0" u="none" strike="noStrike" kern="0" cap="none" spc="0" normalizeH="0" baseline="0" noProof="0" dirty="0">
              <a:ln>
                <a:noFill/>
              </a:ln>
              <a:solidFill>
                <a:srgbClr val="336666"/>
              </a:solidFill>
              <a:effectLst/>
              <a:uLnTx/>
              <a:uFillTx/>
              <a:latin typeface="Calibri" pitchFamily="34" charset="0"/>
            </a:endParaRP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2000" b="0" i="0" u="none" strike="noStrike" kern="0" cap="none" spc="0" normalizeH="0" baseline="0" noProof="0" dirty="0">
                <a:ln>
                  <a:noFill/>
                </a:ln>
                <a:solidFill>
                  <a:srgbClr val="FFFF00"/>
                </a:solidFill>
                <a:effectLst/>
                <a:uLnTx/>
                <a:uFillTx/>
                <a:latin typeface="Calibri" pitchFamily="34" charset="0"/>
              </a:rPr>
              <a:t>generate </a:t>
            </a:r>
            <a:r>
              <a:rPr kumimoji="0" lang="en-US" sz="1800" b="0" i="0" u="none" strike="noStrike" kern="0" cap="none" spc="0" normalizeH="0" baseline="0" noProof="0" dirty="0">
                <a:ln>
                  <a:noFill/>
                </a:ln>
                <a:solidFill>
                  <a:srgbClr val="FFFFFF"/>
                </a:solidFill>
                <a:effectLst/>
                <a:uLnTx/>
                <a:uFillTx/>
                <a:latin typeface="Calibri" pitchFamily="34" charset="0"/>
              </a:rPr>
              <a:t>top10(</a:t>
            </a:r>
            <a:r>
              <a:rPr kumimoji="0" lang="en-US" sz="1800" b="0" i="0" u="none" strike="noStrike" kern="0" cap="none" spc="0" normalizeH="0" baseline="0" noProof="0" dirty="0" err="1">
                <a:ln>
                  <a:noFill/>
                </a:ln>
                <a:solidFill>
                  <a:srgbClr val="FFFFFF"/>
                </a:solidFill>
                <a:effectLst/>
                <a:uLnTx/>
                <a:uFillTx/>
                <a:latin typeface="Calibri" pitchFamily="34" charset="0"/>
              </a:rPr>
              <a:t>urls</a:t>
            </a:r>
            <a:r>
              <a:rPr kumimoji="0" lang="en-US" sz="1800" b="0" i="0" u="none" strike="noStrike" kern="0" cap="none" spc="0" normalizeH="0" baseline="0" noProof="0" dirty="0">
                <a:ln>
                  <a:noFill/>
                </a:ln>
                <a:solidFill>
                  <a:srgbClr val="FFFFFF"/>
                </a:solidFill>
                <a:effectLst/>
                <a:uLnTx/>
                <a:uFillTx/>
                <a:latin typeface="Calibri" pitchFamily="34" charset="0"/>
              </a:rPr>
              <a:t>)</a:t>
            </a:r>
          </a:p>
        </p:txBody>
      </p:sp>
      <p:cxnSp>
        <p:nvCxnSpPr>
          <p:cNvPr id="68" name="Straight Arrow Connector 67"/>
          <p:cNvCxnSpPr>
            <a:cxnSpLocks noChangeShapeType="1"/>
            <a:stCxn id="65" idx="2"/>
            <a:endCxn id="66" idx="0"/>
          </p:cNvCxnSpPr>
          <p:nvPr/>
        </p:nvCxnSpPr>
        <p:spPr bwMode="auto">
          <a:xfrm rot="5400000">
            <a:off x="5181601" y="4572000"/>
            <a:ext cx="304800" cy="3175"/>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69" name="Straight Arrow Connector 68"/>
          <p:cNvCxnSpPr>
            <a:cxnSpLocks noChangeShapeType="1"/>
            <a:stCxn id="66" idx="2"/>
            <a:endCxn id="67" idx="0"/>
          </p:cNvCxnSpPr>
          <p:nvPr/>
        </p:nvCxnSpPr>
        <p:spPr bwMode="auto">
          <a:xfrm rot="16200000" flipH="1">
            <a:off x="5182394" y="5333206"/>
            <a:ext cx="304800" cy="1588"/>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70" name="Straight Arrow Connector 69"/>
          <p:cNvCxnSpPr>
            <a:cxnSpLocks noChangeShapeType="1"/>
          </p:cNvCxnSpPr>
          <p:nvPr/>
        </p:nvCxnSpPr>
        <p:spPr bwMode="auto">
          <a:xfrm rot="16200000" flipH="1">
            <a:off x="5183188" y="6248400"/>
            <a:ext cx="304800" cy="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2" name="Title 1"/>
          <p:cNvSpPr>
            <a:spLocks noGrp="1"/>
          </p:cNvSpPr>
          <p:nvPr>
            <p:ph type="title"/>
          </p:nvPr>
        </p:nvSpPr>
        <p:spPr/>
        <p:txBody>
          <a:bodyPr/>
          <a:lstStyle/>
          <a:p>
            <a:r>
              <a:rPr lang="en-US" dirty="0" smtClean="0"/>
              <a:t>Generically, what is this?</a:t>
            </a:r>
            <a:endParaRPr lang="en-US" dirty="0"/>
          </a:p>
        </p:txBody>
      </p:sp>
      <p:sp>
        <p:nvSpPr>
          <p:cNvPr id="56"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
        <p:nvSpPr>
          <p:cNvPr id="30" name="TextBox 29"/>
          <p:cNvSpPr txBox="1"/>
          <p:nvPr/>
        </p:nvSpPr>
        <p:spPr>
          <a:xfrm>
            <a:off x="4800600" y="986135"/>
            <a:ext cx="2763046" cy="461665"/>
          </a:xfrm>
          <a:prstGeom prst="rect">
            <a:avLst/>
          </a:prstGeom>
          <a:noFill/>
        </p:spPr>
        <p:txBody>
          <a:bodyPr wrap="none" rtlCol="0">
            <a:spAutoFit/>
          </a:bodyPr>
          <a:lstStyle/>
          <a:p>
            <a:r>
              <a:rPr lang="en-US" sz="2400" b="0" dirty="0" smtClean="0">
                <a:solidFill>
                  <a:srgbClr val="000000"/>
                </a:solidFill>
                <a:latin typeface="Gill Sans"/>
                <a:cs typeface="Gill Sans"/>
              </a:rPr>
              <a:t>Collections of tuples</a:t>
            </a:r>
            <a:endParaRPr lang="en-US" sz="2400" b="0" dirty="0">
              <a:solidFill>
                <a:srgbClr val="000000"/>
              </a:solidFill>
              <a:latin typeface="Gill Sans"/>
              <a:cs typeface="Gill Sans"/>
            </a:endParaRPr>
          </a:p>
        </p:txBody>
      </p:sp>
      <p:sp>
        <p:nvSpPr>
          <p:cNvPr id="31" name="TextBox 30"/>
          <p:cNvSpPr txBox="1"/>
          <p:nvPr/>
        </p:nvSpPr>
        <p:spPr>
          <a:xfrm>
            <a:off x="381000" y="5181600"/>
            <a:ext cx="2743199" cy="830997"/>
          </a:xfrm>
          <a:prstGeom prst="rect">
            <a:avLst/>
          </a:prstGeom>
          <a:noFill/>
        </p:spPr>
        <p:txBody>
          <a:bodyPr wrap="square" rtlCol="0">
            <a:spAutoFit/>
          </a:bodyPr>
          <a:lstStyle/>
          <a:p>
            <a:r>
              <a:rPr lang="en-US" sz="2400" b="0" dirty="0" smtClean="0">
                <a:solidFill>
                  <a:srgbClr val="000000"/>
                </a:solidFill>
                <a:latin typeface="Gill Sans"/>
                <a:cs typeface="Gill Sans"/>
              </a:rPr>
              <a:t>Transformations on those collections</a:t>
            </a:r>
            <a:endParaRPr lang="en-US" sz="2400" b="0" dirty="0">
              <a:solidFill>
                <a:srgbClr val="000000"/>
              </a:solidFill>
              <a:latin typeface="Gill Sans"/>
              <a:cs typeface="Gill Sans"/>
            </a:endParaRPr>
          </a:p>
        </p:txBody>
      </p:sp>
      <p:cxnSp>
        <p:nvCxnSpPr>
          <p:cNvPr id="4" name="Straight Arrow Connector 3"/>
          <p:cNvCxnSpPr/>
          <p:nvPr/>
        </p:nvCxnSpPr>
        <p:spPr bwMode="auto">
          <a:xfrm flipH="1">
            <a:off x="2819400" y="1371600"/>
            <a:ext cx="2057400" cy="381000"/>
          </a:xfrm>
          <a:prstGeom prst="straightConnector1">
            <a:avLst/>
          </a:prstGeom>
          <a:ln>
            <a:headEnd type="none" w="med" len="med"/>
            <a:tailEnd type="arrow"/>
          </a:ln>
        </p:spPr>
        <p:style>
          <a:lnRef idx="2">
            <a:schemeClr val="accent4"/>
          </a:lnRef>
          <a:fillRef idx="0">
            <a:schemeClr val="accent4"/>
          </a:fillRef>
          <a:effectRef idx="1">
            <a:schemeClr val="accent4"/>
          </a:effectRef>
          <a:fontRef idx="minor">
            <a:schemeClr val="tx1"/>
          </a:fontRef>
        </p:style>
      </p:cxnSp>
      <p:cxnSp>
        <p:nvCxnSpPr>
          <p:cNvPr id="36" name="Straight Arrow Connector 35"/>
          <p:cNvCxnSpPr/>
          <p:nvPr/>
        </p:nvCxnSpPr>
        <p:spPr bwMode="auto">
          <a:xfrm>
            <a:off x="6019800" y="1447800"/>
            <a:ext cx="685800" cy="1524000"/>
          </a:xfrm>
          <a:prstGeom prst="straightConnector1">
            <a:avLst/>
          </a:prstGeom>
          <a:ln>
            <a:headEnd type="none" w="med" len="med"/>
            <a:tailEnd type="arrow"/>
          </a:ln>
        </p:spPr>
        <p:style>
          <a:lnRef idx="2">
            <a:schemeClr val="accent4"/>
          </a:lnRef>
          <a:fillRef idx="0">
            <a:schemeClr val="accent4"/>
          </a:fillRef>
          <a:effectRef idx="1">
            <a:schemeClr val="accent4"/>
          </a:effectRef>
          <a:fontRef idx="minor">
            <a:schemeClr val="tx1"/>
          </a:fontRef>
        </p:style>
      </p:cxnSp>
      <p:cxnSp>
        <p:nvCxnSpPr>
          <p:cNvPr id="38" name="Straight Arrow Connector 37"/>
          <p:cNvCxnSpPr/>
          <p:nvPr/>
        </p:nvCxnSpPr>
        <p:spPr bwMode="auto">
          <a:xfrm flipH="1" flipV="1">
            <a:off x="2286000" y="2819400"/>
            <a:ext cx="228600" cy="2362200"/>
          </a:xfrm>
          <a:prstGeom prst="straightConnector1">
            <a:avLst/>
          </a:prstGeom>
          <a:ln>
            <a:headEnd type="none" w="med" len="med"/>
            <a:tailEnd type="arrow"/>
          </a:ln>
        </p:spPr>
        <p:style>
          <a:lnRef idx="2">
            <a:schemeClr val="accent4"/>
          </a:lnRef>
          <a:fillRef idx="0">
            <a:schemeClr val="accent4"/>
          </a:fillRef>
          <a:effectRef idx="1">
            <a:schemeClr val="accent4"/>
          </a:effectRef>
          <a:fontRef idx="minor">
            <a:schemeClr val="tx1"/>
          </a:fontRef>
        </p:style>
      </p:cxnSp>
      <p:cxnSp>
        <p:nvCxnSpPr>
          <p:cNvPr id="41" name="Straight Arrow Connector 40"/>
          <p:cNvCxnSpPr/>
          <p:nvPr/>
        </p:nvCxnSpPr>
        <p:spPr bwMode="auto">
          <a:xfrm flipV="1">
            <a:off x="2743200" y="3733800"/>
            <a:ext cx="304800" cy="1447800"/>
          </a:xfrm>
          <a:prstGeom prst="straightConnector1">
            <a:avLst/>
          </a:prstGeom>
          <a:ln>
            <a:headEnd type="none" w="med" len="med"/>
            <a:tailEnd type="arrow"/>
          </a:ln>
        </p:spPr>
        <p:style>
          <a:lnRef idx="2">
            <a:schemeClr val="accent4"/>
          </a:lnRef>
          <a:fillRef idx="0">
            <a:schemeClr val="accent4"/>
          </a:fillRef>
          <a:effectRef idx="1">
            <a:schemeClr val="accent4"/>
          </a:effectRef>
          <a:fontRef idx="minor">
            <a:schemeClr val="tx1"/>
          </a:fontRef>
        </p:style>
      </p:cxnSp>
      <p:cxnSp>
        <p:nvCxnSpPr>
          <p:cNvPr id="43" name="Straight Arrow Connector 42"/>
          <p:cNvCxnSpPr/>
          <p:nvPr/>
        </p:nvCxnSpPr>
        <p:spPr bwMode="auto">
          <a:xfrm flipV="1">
            <a:off x="2895600" y="4267200"/>
            <a:ext cx="1371600" cy="990600"/>
          </a:xfrm>
          <a:prstGeom prst="straightConnector1">
            <a:avLst/>
          </a:prstGeom>
          <a:ln>
            <a:headEnd type="none" w="med" len="med"/>
            <a:tailEnd type="arrow"/>
          </a:ln>
        </p:spPr>
        <p:style>
          <a:lnRef idx="2">
            <a:schemeClr val="accent4"/>
          </a:lnRef>
          <a:fillRef idx="0">
            <a:schemeClr val="accent4"/>
          </a:fillRef>
          <a:effectRef idx="1">
            <a:schemeClr val="accent4"/>
          </a:effectRef>
          <a:fontRef idx="minor">
            <a:schemeClr val="tx1"/>
          </a:fontRef>
        </p:style>
      </p:cxnSp>
      <p:cxnSp>
        <p:nvCxnSpPr>
          <p:cNvPr id="71" name="Straight Arrow Connector 70"/>
          <p:cNvCxnSpPr/>
          <p:nvPr/>
        </p:nvCxnSpPr>
        <p:spPr bwMode="auto">
          <a:xfrm flipV="1">
            <a:off x="2971800" y="5105400"/>
            <a:ext cx="1295400" cy="304800"/>
          </a:xfrm>
          <a:prstGeom prst="straightConnector1">
            <a:avLst/>
          </a:prstGeom>
          <a:ln>
            <a:headEnd type="none" w="med" len="med"/>
            <a:tailEnd type="arrow"/>
          </a:ln>
        </p:spPr>
        <p:style>
          <a:lnRef idx="2">
            <a:schemeClr val="accent4"/>
          </a:lnRef>
          <a:fillRef idx="0">
            <a:schemeClr val="accent4"/>
          </a:fillRef>
          <a:effectRef idx="1">
            <a:schemeClr val="accent4"/>
          </a:effectRef>
          <a:fontRef idx="minor">
            <a:schemeClr val="tx1"/>
          </a:fontRef>
        </p:style>
      </p:cxnSp>
      <p:cxnSp>
        <p:nvCxnSpPr>
          <p:cNvPr id="72" name="Straight Arrow Connector 71"/>
          <p:cNvCxnSpPr/>
          <p:nvPr/>
        </p:nvCxnSpPr>
        <p:spPr bwMode="auto">
          <a:xfrm>
            <a:off x="2971800" y="5562600"/>
            <a:ext cx="1066800" cy="304800"/>
          </a:xfrm>
          <a:prstGeom prst="straightConnector1">
            <a:avLst/>
          </a:prstGeom>
          <a:ln>
            <a:headEnd type="none" w="med" len="med"/>
            <a:tailEnd type="arrow"/>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278888708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P spid="31"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Dataflows</a:t>
            </a:r>
            <a:endParaRPr lang="en-US" dirty="0"/>
          </a:p>
        </p:txBody>
      </p:sp>
      <p:sp>
        <p:nvSpPr>
          <p:cNvPr id="3" name="Content Placeholder 2"/>
          <p:cNvSpPr>
            <a:spLocks noGrp="1"/>
          </p:cNvSpPr>
          <p:nvPr>
            <p:ph idx="1"/>
          </p:nvPr>
        </p:nvSpPr>
        <p:spPr/>
        <p:txBody>
          <a:bodyPr/>
          <a:lstStyle/>
          <a:p>
            <a:r>
              <a:rPr lang="en-US" dirty="0" smtClean="0"/>
              <a:t>Comprised of:</a:t>
            </a:r>
          </a:p>
          <a:p>
            <a:pPr lvl="1"/>
            <a:r>
              <a:rPr lang="en-US" dirty="0" smtClean="0"/>
              <a:t>Collections of records</a:t>
            </a:r>
          </a:p>
          <a:p>
            <a:pPr lvl="1"/>
            <a:r>
              <a:rPr lang="en-US" dirty="0" smtClean="0"/>
              <a:t>Transformations on those collections</a:t>
            </a:r>
          </a:p>
          <a:p>
            <a:r>
              <a:rPr lang="en-US" dirty="0" smtClean="0"/>
              <a:t>Two important questions:</a:t>
            </a:r>
          </a:p>
          <a:p>
            <a:pPr lvl="1"/>
            <a:r>
              <a:rPr lang="en-US" dirty="0" smtClean="0"/>
              <a:t>What are the logical operators?</a:t>
            </a:r>
          </a:p>
          <a:p>
            <a:pPr lvl="1"/>
            <a:r>
              <a:rPr lang="en-US" dirty="0" smtClean="0"/>
              <a:t>What are the physical operators?</a:t>
            </a:r>
            <a:endParaRPr lang="en-US" dirty="0"/>
          </a:p>
        </p:txBody>
      </p:sp>
    </p:spTree>
    <p:extLst>
      <p:ext uri="{BB962C8B-B14F-4D97-AF65-F5344CB8AC3E}">
        <p14:creationId xmlns:p14="http://schemas.microsoft.com/office/powerpoint/2010/main" val="2160633746"/>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Analogy: NAND Gates are universal</a:t>
            </a:r>
            <a:endParaRPr lang="en-US" dirty="0"/>
          </a:p>
        </p:txBody>
      </p:sp>
      <p:pic>
        <p:nvPicPr>
          <p:cNvPr id="5" name="Picture 4" descr="nand5.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3200" y="1981200"/>
            <a:ext cx="6299200" cy="3365500"/>
          </a:xfrm>
          <a:prstGeom prst="rect">
            <a:avLst/>
          </a:prstGeom>
        </p:spPr>
      </p:pic>
      <p:sp>
        <p:nvSpPr>
          <p:cNvPr id="6" name="Rectangle 5"/>
          <p:cNvSpPr/>
          <p:nvPr/>
        </p:nvSpPr>
        <p:spPr bwMode="auto">
          <a:xfrm>
            <a:off x="4876800" y="1905000"/>
            <a:ext cx="3048000" cy="31242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22418006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Dryad: Graph Operators</a:t>
            </a:r>
            <a:endParaRPr lang="en-US" dirty="0"/>
          </a:p>
        </p:txBody>
      </p:sp>
      <p:pic>
        <p:nvPicPr>
          <p:cNvPr id="4" name="Picture 3" descr="Dryad-config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4394" y="1295400"/>
            <a:ext cx="8671006" cy="4648200"/>
          </a:xfrm>
          <a:prstGeom prst="rect">
            <a:avLst/>
          </a:prstGeom>
        </p:spPr>
      </p:pic>
      <p:sp>
        <p:nvSpPr>
          <p:cNvPr id="5" name="TextBox 4"/>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Tree>
    <p:extLst>
      <p:ext uri="{BB962C8B-B14F-4D97-AF65-F5344CB8AC3E}">
        <p14:creationId xmlns:p14="http://schemas.microsoft.com/office/powerpoint/2010/main" val="88703584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Dryad: Architecture</a:t>
            </a:r>
            <a:endParaRPr lang="en-US" dirty="0"/>
          </a:p>
        </p:txBody>
      </p:sp>
      <p:pic>
        <p:nvPicPr>
          <p:cNvPr id="4" name="Picture 3" descr="Dryad-arch.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1066800"/>
            <a:ext cx="7644121" cy="4267200"/>
          </a:xfrm>
          <a:prstGeom prst="rect">
            <a:avLst/>
          </a:prstGeom>
        </p:spPr>
      </p:pic>
      <p:sp>
        <p:nvSpPr>
          <p:cNvPr id="6" name="TextBox 5"/>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5" name="TextBox 4"/>
          <p:cNvSpPr txBox="1"/>
          <p:nvPr/>
        </p:nvSpPr>
        <p:spPr>
          <a:xfrm>
            <a:off x="304800" y="5410200"/>
            <a:ext cx="8534400" cy="1077218"/>
          </a:xfrm>
          <a:prstGeom prst="rect">
            <a:avLst/>
          </a:prstGeom>
          <a:noFill/>
        </p:spPr>
        <p:txBody>
          <a:bodyPr wrap="square" rtlCol="0">
            <a:spAutoFit/>
          </a:bodyPr>
          <a:lstStyle/>
          <a:p>
            <a:r>
              <a:rPr lang="en-US" b="0" dirty="0">
                <a:solidFill>
                  <a:srgbClr val="000000"/>
                </a:solidFill>
                <a:latin typeface="Gill Sans"/>
                <a:cs typeface="Gill Sans"/>
              </a:rPr>
              <a:t> The Dryad system organization. The job manager (JM</a:t>
            </a:r>
            <a:r>
              <a:rPr lang="en-US" b="0" dirty="0" smtClean="0">
                <a:solidFill>
                  <a:srgbClr val="000000"/>
                </a:solidFill>
                <a:latin typeface="Gill Sans"/>
                <a:cs typeface="Gill Sans"/>
              </a:rPr>
              <a:t>) consults </a:t>
            </a:r>
            <a:r>
              <a:rPr lang="en-US" b="0" dirty="0">
                <a:solidFill>
                  <a:srgbClr val="000000"/>
                </a:solidFill>
                <a:latin typeface="Gill Sans"/>
                <a:cs typeface="Gill Sans"/>
              </a:rPr>
              <a:t>the name server (NS) to discover the list of available </a:t>
            </a:r>
            <a:r>
              <a:rPr lang="en-US" b="0" dirty="0" smtClean="0">
                <a:solidFill>
                  <a:srgbClr val="000000"/>
                </a:solidFill>
                <a:latin typeface="Gill Sans"/>
                <a:cs typeface="Gill Sans"/>
              </a:rPr>
              <a:t>computers. It </a:t>
            </a:r>
            <a:r>
              <a:rPr lang="en-US" b="0" dirty="0">
                <a:solidFill>
                  <a:srgbClr val="000000"/>
                </a:solidFill>
                <a:latin typeface="Gill Sans"/>
                <a:cs typeface="Gill Sans"/>
              </a:rPr>
              <a:t>maintains the job graph and schedules running vertices (V</a:t>
            </a:r>
            <a:r>
              <a:rPr lang="en-US" b="0" dirty="0" smtClean="0">
                <a:solidFill>
                  <a:srgbClr val="000000"/>
                </a:solidFill>
                <a:latin typeface="Gill Sans"/>
                <a:cs typeface="Gill Sans"/>
              </a:rPr>
              <a:t>) as </a:t>
            </a:r>
            <a:r>
              <a:rPr lang="en-US" b="0" dirty="0">
                <a:solidFill>
                  <a:srgbClr val="000000"/>
                </a:solidFill>
                <a:latin typeface="Gill Sans"/>
                <a:cs typeface="Gill Sans"/>
              </a:rPr>
              <a:t>computers become available using the daemon (D) as a </a:t>
            </a:r>
            <a:r>
              <a:rPr lang="en-US" b="0" dirty="0" smtClean="0">
                <a:solidFill>
                  <a:srgbClr val="000000"/>
                </a:solidFill>
                <a:latin typeface="Gill Sans"/>
                <a:cs typeface="Gill Sans"/>
              </a:rPr>
              <a:t>proxy. Vertices </a:t>
            </a:r>
            <a:r>
              <a:rPr lang="en-US" b="0" dirty="0">
                <a:solidFill>
                  <a:srgbClr val="000000"/>
                </a:solidFill>
                <a:latin typeface="Gill Sans"/>
                <a:cs typeface="Gill Sans"/>
              </a:rPr>
              <a:t>exchange data through files, TCP pipes, or shared-</a:t>
            </a:r>
            <a:r>
              <a:rPr lang="en-US" b="0" dirty="0" smtClean="0">
                <a:solidFill>
                  <a:srgbClr val="000000"/>
                </a:solidFill>
                <a:latin typeface="Gill Sans"/>
                <a:cs typeface="Gill Sans"/>
              </a:rPr>
              <a:t>memory channels</a:t>
            </a:r>
            <a:r>
              <a:rPr lang="en-US" b="0" dirty="0">
                <a:solidFill>
                  <a:srgbClr val="000000"/>
                </a:solidFill>
                <a:latin typeface="Gill Sans"/>
                <a:cs typeface="Gill Sans"/>
              </a:rPr>
              <a:t>. The shaded bar indicates the vertices in the job that </a:t>
            </a:r>
            <a:r>
              <a:rPr lang="en-US" b="0" dirty="0" smtClean="0">
                <a:solidFill>
                  <a:srgbClr val="000000"/>
                </a:solidFill>
                <a:latin typeface="Gill Sans"/>
                <a:cs typeface="Gill Sans"/>
              </a:rPr>
              <a:t>are currently </a:t>
            </a:r>
            <a:r>
              <a:rPr lang="en-US" b="0" dirty="0">
                <a:solidFill>
                  <a:srgbClr val="000000"/>
                </a:solidFill>
                <a:latin typeface="Gill Sans"/>
                <a:cs typeface="Gill Sans"/>
              </a:rPr>
              <a:t>running.</a:t>
            </a:r>
          </a:p>
        </p:txBody>
      </p:sp>
    </p:spTree>
    <p:extLst>
      <p:ext uri="{BB962C8B-B14F-4D97-AF65-F5344CB8AC3E}">
        <p14:creationId xmlns:p14="http://schemas.microsoft.com/office/powerpoint/2010/main" val="375459025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Need for High-Level Languages</a:t>
            </a:r>
            <a:endParaRPr lang="en-US" dirty="0"/>
          </a:p>
        </p:txBody>
      </p:sp>
      <p:sp>
        <p:nvSpPr>
          <p:cNvPr id="3" name="Content Placeholder 2"/>
          <p:cNvSpPr>
            <a:spLocks noGrp="1"/>
          </p:cNvSpPr>
          <p:nvPr>
            <p:ph idx="1"/>
          </p:nvPr>
        </p:nvSpPr>
        <p:spPr/>
        <p:txBody>
          <a:bodyPr/>
          <a:lstStyle/>
          <a:p>
            <a:r>
              <a:rPr lang="en-US" dirty="0" smtClean="0"/>
              <a:t>Hadoop is great for large-data processing!</a:t>
            </a:r>
          </a:p>
          <a:p>
            <a:pPr lvl="1"/>
            <a:r>
              <a:rPr lang="en-US" dirty="0" smtClean="0"/>
              <a:t>But writing Java programs for everything is verbose and slow</a:t>
            </a:r>
          </a:p>
          <a:p>
            <a:pPr lvl="1"/>
            <a:r>
              <a:rPr lang="en-US" dirty="0" smtClean="0"/>
              <a:t>Data scientists don’t want to write Java</a:t>
            </a:r>
          </a:p>
          <a:p>
            <a:r>
              <a:rPr lang="en-US" dirty="0" smtClean="0"/>
              <a:t>Solution: develop higher-level data processing languages</a:t>
            </a:r>
          </a:p>
          <a:p>
            <a:pPr lvl="1"/>
            <a:r>
              <a:rPr lang="en-US" dirty="0" smtClean="0"/>
              <a:t>Hive: HQL is like SQL</a:t>
            </a:r>
          </a:p>
          <a:p>
            <a:pPr lvl="1"/>
            <a:r>
              <a:rPr lang="en-US" dirty="0" smtClean="0"/>
              <a:t>Pig: Pig Latin is a bit like Perl</a:t>
            </a:r>
            <a:endParaRPr lang="en-US" dirty="0"/>
          </a:p>
        </p:txBody>
      </p:sp>
    </p:spTree>
    <p:extLst>
      <p:ext uri="{BB962C8B-B14F-4D97-AF65-F5344CB8AC3E}">
        <p14:creationId xmlns:p14="http://schemas.microsoft.com/office/powerpoint/2010/main" val="240706068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Dryad: Cool </a:t>
            </a:r>
            <a:r>
              <a:rPr lang="en-US" dirty="0"/>
              <a:t>T</a:t>
            </a:r>
            <a:r>
              <a:rPr lang="en-US" dirty="0" smtClean="0"/>
              <a:t>ricks</a:t>
            </a:r>
            <a:endParaRPr lang="en-US" dirty="0"/>
          </a:p>
        </p:txBody>
      </p:sp>
      <p:sp>
        <p:nvSpPr>
          <p:cNvPr id="3" name="Content Placeholder 2"/>
          <p:cNvSpPr>
            <a:spLocks noGrp="1"/>
          </p:cNvSpPr>
          <p:nvPr>
            <p:ph idx="1"/>
          </p:nvPr>
        </p:nvSpPr>
        <p:spPr/>
        <p:txBody>
          <a:bodyPr/>
          <a:lstStyle/>
          <a:p>
            <a:r>
              <a:rPr lang="en-US" dirty="0" smtClean="0"/>
              <a:t>Channel: abstraction for vertex-to-vertex communication</a:t>
            </a:r>
          </a:p>
          <a:p>
            <a:pPr lvl="1"/>
            <a:r>
              <a:rPr lang="en-US" dirty="0" smtClean="0"/>
              <a:t>File</a:t>
            </a:r>
          </a:p>
          <a:p>
            <a:pPr lvl="1"/>
            <a:r>
              <a:rPr lang="en-US" dirty="0" smtClean="0"/>
              <a:t>TCP pipe</a:t>
            </a:r>
          </a:p>
          <a:p>
            <a:pPr lvl="1"/>
            <a:r>
              <a:rPr lang="en-US" dirty="0" smtClean="0"/>
              <a:t>Shared memory</a:t>
            </a:r>
          </a:p>
          <a:p>
            <a:r>
              <a:rPr lang="en-US" dirty="0" smtClean="0"/>
              <a:t>Runtime graph refinement</a:t>
            </a:r>
          </a:p>
          <a:p>
            <a:pPr lvl="1"/>
            <a:r>
              <a:rPr lang="en-US" dirty="0" smtClean="0"/>
              <a:t>Size of input is not known until runtime</a:t>
            </a:r>
          </a:p>
          <a:p>
            <a:pPr lvl="1"/>
            <a:r>
              <a:rPr lang="en-US" dirty="0" smtClean="0"/>
              <a:t>Automatically rewrite graph based on invariant properties</a:t>
            </a:r>
            <a:endParaRPr lang="en-US" dirty="0"/>
          </a:p>
        </p:txBody>
      </p:sp>
      <p:sp>
        <p:nvSpPr>
          <p:cNvPr id="4" name="TextBox 3"/>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Tree>
    <p:extLst>
      <p:ext uri="{BB962C8B-B14F-4D97-AF65-F5344CB8AC3E}">
        <p14:creationId xmlns:p14="http://schemas.microsoft.com/office/powerpoint/2010/main" val="57551706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Dryad: Sample Program</a:t>
            </a:r>
            <a:endParaRPr lang="en-US" dirty="0"/>
          </a:p>
        </p:txBody>
      </p:sp>
      <p:pic>
        <p:nvPicPr>
          <p:cNvPr id="4" name="Picture 3" descr="Dryad-graph.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066799"/>
            <a:ext cx="2311400" cy="5334001"/>
          </a:xfrm>
          <a:prstGeom prst="rect">
            <a:avLst/>
          </a:prstGeom>
        </p:spPr>
      </p:pic>
      <p:pic>
        <p:nvPicPr>
          <p:cNvPr id="6" name="Picture 5" descr="Dryad-program.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0" y="2133600"/>
            <a:ext cx="5943600" cy="3284621"/>
          </a:xfrm>
          <a:prstGeom prst="rect">
            <a:avLst/>
          </a:prstGeom>
        </p:spPr>
      </p:pic>
      <p:sp>
        <p:nvSpPr>
          <p:cNvPr id="7" name="TextBox 6"/>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Tree>
    <p:extLst>
      <p:ext uri="{BB962C8B-B14F-4D97-AF65-F5344CB8AC3E}">
        <p14:creationId xmlns:p14="http://schemas.microsoft.com/office/powerpoint/2010/main" val="272055694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DryadLINQ</a:t>
            </a:r>
            <a:endParaRPr lang="en-US" dirty="0"/>
          </a:p>
        </p:txBody>
      </p:sp>
      <p:sp>
        <p:nvSpPr>
          <p:cNvPr id="3" name="Content Placeholder 2"/>
          <p:cNvSpPr>
            <a:spLocks noGrp="1"/>
          </p:cNvSpPr>
          <p:nvPr>
            <p:ph idx="1"/>
          </p:nvPr>
        </p:nvSpPr>
        <p:spPr/>
        <p:txBody>
          <a:bodyPr/>
          <a:lstStyle/>
          <a:p>
            <a:r>
              <a:rPr lang="en-US" dirty="0" smtClean="0"/>
              <a:t>LINQ = Language </a:t>
            </a:r>
            <a:r>
              <a:rPr lang="en-US" dirty="0" err="1" smtClean="0"/>
              <a:t>INtegrated</a:t>
            </a:r>
            <a:r>
              <a:rPr lang="en-US" dirty="0" smtClean="0"/>
              <a:t> Query</a:t>
            </a:r>
          </a:p>
          <a:p>
            <a:pPr lvl="1"/>
            <a:r>
              <a:rPr lang="en-US" dirty="0" smtClean="0"/>
              <a:t>.NET constructs for combining imperative and declarative programming</a:t>
            </a:r>
          </a:p>
          <a:p>
            <a:r>
              <a:rPr lang="en-US" dirty="0" smtClean="0"/>
              <a:t>Developers write in </a:t>
            </a:r>
            <a:r>
              <a:rPr lang="en-US" dirty="0" err="1" smtClean="0"/>
              <a:t>DryadLINQ</a:t>
            </a:r>
            <a:endParaRPr lang="en-US" dirty="0" smtClean="0"/>
          </a:p>
          <a:p>
            <a:pPr lvl="1"/>
            <a:r>
              <a:rPr lang="en-US" dirty="0" smtClean="0"/>
              <a:t>Program compiled into computations that run on Dryad</a:t>
            </a:r>
          </a:p>
          <a:p>
            <a:pPr lvl="1"/>
            <a:endParaRPr lang="en-US" dirty="0"/>
          </a:p>
        </p:txBody>
      </p:sp>
      <p:sp>
        <p:nvSpPr>
          <p:cNvPr id="4" name="TextBox 3"/>
          <p:cNvSpPr txBox="1"/>
          <p:nvPr/>
        </p:nvSpPr>
        <p:spPr>
          <a:xfrm>
            <a:off x="3429000" y="5791200"/>
            <a:ext cx="2670923" cy="584776"/>
          </a:xfrm>
          <a:prstGeom prst="rect">
            <a:avLst/>
          </a:prstGeom>
          <a:noFill/>
        </p:spPr>
        <p:txBody>
          <a:bodyPr wrap="none" rtlCol="0">
            <a:spAutoFit/>
          </a:bodyPr>
          <a:lstStyle/>
          <a:p>
            <a:r>
              <a:rPr lang="en-US" sz="3200" b="0" dirty="0" smtClean="0">
                <a:solidFill>
                  <a:srgbClr val="FF0000"/>
                </a:solidFill>
                <a:latin typeface="Gill Sans"/>
                <a:cs typeface="Gill Sans"/>
              </a:rPr>
              <a:t>Sound familiar?</a:t>
            </a:r>
            <a:endParaRPr lang="en-US" sz="3200" b="0" dirty="0">
              <a:solidFill>
                <a:srgbClr val="FF0000"/>
              </a:solidFill>
              <a:latin typeface="Gill Sans"/>
              <a:cs typeface="Gill Sans"/>
            </a:endParaRPr>
          </a:p>
        </p:txBody>
      </p:sp>
      <p:sp>
        <p:nvSpPr>
          <p:cNvPr id="5" name="TextBox 4"/>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Yu et al. (2008) </a:t>
            </a:r>
            <a:r>
              <a:rPr lang="en-US" sz="1000" b="0" dirty="0" err="1">
                <a:solidFill>
                  <a:schemeClr val="bg1"/>
                </a:solidFill>
              </a:rPr>
              <a:t>DryadLINQ</a:t>
            </a:r>
            <a:r>
              <a:rPr lang="en-US" sz="1000" b="0" dirty="0">
                <a:solidFill>
                  <a:schemeClr val="bg1"/>
                </a:solidFill>
              </a:rPr>
              <a:t>: A System for General-Purpose Distributed Data-Parallel Computing Using a High-Level Language. OSDI.</a:t>
            </a:r>
          </a:p>
        </p:txBody>
      </p:sp>
    </p:spTree>
    <p:extLst>
      <p:ext uri="{BB962C8B-B14F-4D97-AF65-F5344CB8AC3E}">
        <p14:creationId xmlns:p14="http://schemas.microsoft.com/office/powerpoint/2010/main" val="401545580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DryadLINQ</a:t>
            </a:r>
            <a:r>
              <a:rPr lang="en-US" dirty="0" smtClean="0"/>
              <a:t>: Word Count</a:t>
            </a:r>
            <a:endParaRPr lang="en-US" dirty="0"/>
          </a:p>
        </p:txBody>
      </p:sp>
      <p:sp>
        <p:nvSpPr>
          <p:cNvPr id="4" name="TextBox 3"/>
          <p:cNvSpPr txBox="1"/>
          <p:nvPr/>
        </p:nvSpPr>
        <p:spPr>
          <a:xfrm>
            <a:off x="533400" y="1258192"/>
            <a:ext cx="8305800" cy="1815882"/>
          </a:xfrm>
          <a:prstGeom prst="rect">
            <a:avLst/>
          </a:prstGeom>
          <a:noFill/>
          <a:ln>
            <a:noFill/>
          </a:ln>
        </p:spPr>
        <p:txBody>
          <a:bodyPr wrap="square" rtlCol="0">
            <a:spAutoFit/>
          </a:bodyPr>
          <a:lstStyle/>
          <a:p>
            <a:r>
              <a:rPr lang="en-US" sz="1400" b="0" dirty="0" err="1" smtClean="0">
                <a:solidFill>
                  <a:srgbClr val="000000"/>
                </a:solidFill>
                <a:latin typeface="Andale Mono"/>
                <a:cs typeface="Andale Mono"/>
              </a:rPr>
              <a:t>PartitionedTable</a:t>
            </a:r>
            <a:r>
              <a:rPr lang="en-US" sz="1400" b="0" dirty="0">
                <a:solidFill>
                  <a:srgbClr val="000000"/>
                </a:solidFill>
                <a:latin typeface="Andale Mono"/>
                <a:cs typeface="Andale Mono"/>
              </a:rPr>
              <a:t>&lt;</a:t>
            </a:r>
            <a:r>
              <a:rPr lang="en-US" sz="1400" b="0" dirty="0" err="1">
                <a:solidFill>
                  <a:srgbClr val="000000"/>
                </a:solidFill>
                <a:latin typeface="Andale Mono"/>
                <a:cs typeface="Andale Mono"/>
              </a:rPr>
              <a:t>LineRecord</a:t>
            </a:r>
            <a:r>
              <a:rPr lang="en-US" sz="1400" b="0" dirty="0">
                <a:solidFill>
                  <a:srgbClr val="000000"/>
                </a:solidFill>
                <a:latin typeface="Andale Mono"/>
                <a:cs typeface="Andale Mono"/>
              </a:rPr>
              <a:t>&gt; </a:t>
            </a:r>
            <a:r>
              <a:rPr lang="en-US" sz="1400" b="0" dirty="0" err="1">
                <a:solidFill>
                  <a:srgbClr val="000000"/>
                </a:solidFill>
                <a:latin typeface="Andale Mono"/>
                <a:cs typeface="Andale Mono"/>
              </a:rPr>
              <a:t>inputTable</a:t>
            </a:r>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a:t>
            </a:r>
          </a:p>
          <a:p>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PartitionedTable.Get</a:t>
            </a:r>
            <a:r>
              <a:rPr lang="en-US" sz="1400" b="0" dirty="0">
                <a:solidFill>
                  <a:srgbClr val="000000"/>
                </a:solidFill>
                <a:latin typeface="Andale Mono"/>
                <a:cs typeface="Andale Mono"/>
              </a:rPr>
              <a:t>&lt;</a:t>
            </a:r>
            <a:r>
              <a:rPr lang="en-US" sz="1400" b="0" dirty="0" err="1">
                <a:solidFill>
                  <a:srgbClr val="000000"/>
                </a:solidFill>
                <a:latin typeface="Andale Mono"/>
                <a:cs typeface="Andale Mono"/>
              </a:rPr>
              <a:t>LineRecord</a:t>
            </a:r>
            <a:r>
              <a:rPr lang="en-US" sz="1400" b="0" dirty="0">
                <a:solidFill>
                  <a:srgbClr val="000000"/>
                </a:solidFill>
                <a:latin typeface="Andale Mono"/>
                <a:cs typeface="Andale Mono"/>
              </a:rPr>
              <a:t>&gt;(</a:t>
            </a:r>
            <a:r>
              <a:rPr lang="en-US" sz="1400" b="0" dirty="0" err="1">
                <a:solidFill>
                  <a:srgbClr val="000000"/>
                </a:solidFill>
                <a:latin typeface="Andale Mono"/>
                <a:cs typeface="Andale Mono"/>
              </a:rPr>
              <a:t>uri</a:t>
            </a:r>
            <a:r>
              <a:rPr lang="en-US" sz="1400" b="0" dirty="0">
                <a:solidFill>
                  <a:srgbClr val="000000"/>
                </a:solidFill>
                <a:latin typeface="Andale Mono"/>
                <a:cs typeface="Andale Mono"/>
              </a:rPr>
              <a:t>)</a:t>
            </a:r>
            <a:r>
              <a:rPr lang="en-US" sz="1400" b="0" dirty="0" smtClean="0">
                <a:solidFill>
                  <a:srgbClr val="000000"/>
                </a:solidFill>
                <a:latin typeface="Andale Mono"/>
                <a:cs typeface="Andale Mono"/>
              </a:rPr>
              <a:t>;</a:t>
            </a:r>
          </a:p>
          <a:p>
            <a:endParaRPr lang="en-US" sz="1400" b="0" dirty="0">
              <a:solidFill>
                <a:srgbClr val="000000"/>
              </a:solidFill>
              <a:latin typeface="Andale Mono"/>
              <a:cs typeface="Andale Mono"/>
            </a:endParaRP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&lt;string&gt; words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inputTable.SelectMany</a:t>
            </a:r>
            <a:r>
              <a:rPr lang="en-US" sz="1400" b="0" dirty="0">
                <a:solidFill>
                  <a:srgbClr val="000000"/>
                </a:solidFill>
                <a:latin typeface="Andale Mono"/>
                <a:cs typeface="Andale Mono"/>
              </a:rPr>
              <a:t>(x =&gt; </a:t>
            </a:r>
            <a:r>
              <a:rPr lang="en-US" sz="1400" b="0" dirty="0" err="1">
                <a:solidFill>
                  <a:srgbClr val="000000"/>
                </a:solidFill>
                <a:latin typeface="Andale Mono"/>
                <a:cs typeface="Andale Mono"/>
              </a:rPr>
              <a:t>x.line.Split</a:t>
            </a:r>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a:t>
            </a:r>
            <a:r>
              <a:rPr lang="en-US" sz="1400" b="0" dirty="0" err="1">
                <a:solidFill>
                  <a:srgbClr val="000000"/>
                </a:solidFill>
                <a:latin typeface="Andale Mono"/>
                <a:cs typeface="Andale Mono"/>
              </a:rPr>
              <a:t>IGrouping</a:t>
            </a:r>
            <a:r>
              <a:rPr lang="en-US" sz="1400" b="0" dirty="0">
                <a:solidFill>
                  <a:srgbClr val="000000"/>
                </a:solidFill>
                <a:latin typeface="Andale Mono"/>
                <a:cs typeface="Andale Mono"/>
              </a:rPr>
              <a:t>&lt;string, string&gt;&gt; groups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words.GroupBy</a:t>
            </a:r>
            <a:r>
              <a:rPr lang="en-US" sz="1400" b="0" dirty="0">
                <a:solidFill>
                  <a:srgbClr val="000000"/>
                </a:solidFill>
                <a:latin typeface="Andale Mono"/>
                <a:cs typeface="Andale Mono"/>
              </a:rPr>
              <a:t>(x =&gt; x)</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&lt;Pair&gt; counts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groups.Select</a:t>
            </a:r>
            <a:r>
              <a:rPr lang="en-US" sz="1400" b="0" dirty="0">
                <a:solidFill>
                  <a:srgbClr val="000000"/>
                </a:solidFill>
                <a:latin typeface="Andale Mono"/>
                <a:cs typeface="Andale Mono"/>
              </a:rPr>
              <a:t>(x =&gt; new Pair(</a:t>
            </a:r>
            <a:r>
              <a:rPr lang="en-US" sz="1400" b="0" dirty="0" err="1">
                <a:solidFill>
                  <a:srgbClr val="000000"/>
                </a:solidFill>
                <a:latin typeface="Andale Mono"/>
                <a:cs typeface="Andale Mono"/>
              </a:rPr>
              <a:t>x.Key</a:t>
            </a:r>
            <a:r>
              <a:rPr lang="en-US" sz="1400" b="0" dirty="0">
                <a:solidFill>
                  <a:srgbClr val="000000"/>
                </a:solidFill>
                <a:latin typeface="Andale Mono"/>
                <a:cs typeface="Andale Mono"/>
              </a:rPr>
              <a:t>, </a:t>
            </a:r>
            <a:r>
              <a:rPr lang="en-US" sz="1400" b="0" dirty="0" err="1">
                <a:solidFill>
                  <a:srgbClr val="000000"/>
                </a:solidFill>
                <a:latin typeface="Andale Mono"/>
                <a:cs typeface="Andale Mono"/>
              </a:rPr>
              <a:t>x.Count</a:t>
            </a:r>
            <a:r>
              <a:rPr lang="en-US" sz="1400" b="0" dirty="0">
                <a:solidFill>
                  <a:srgbClr val="000000"/>
                </a:solidFill>
                <a:latin typeface="Andale Mono"/>
                <a:cs typeface="Andale Mono"/>
              </a:rPr>
              <a:t>()))</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&lt;Pair&gt; ordered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counts.OrderByDescending</a:t>
            </a:r>
            <a:r>
              <a:rPr lang="en-US" sz="1400" b="0" dirty="0">
                <a:solidFill>
                  <a:srgbClr val="000000"/>
                </a:solidFill>
                <a:latin typeface="Andale Mono"/>
                <a:cs typeface="Andale Mono"/>
              </a:rPr>
              <a:t>(x =&gt; </a:t>
            </a:r>
            <a:r>
              <a:rPr lang="en-US" sz="1400" b="0" dirty="0" err="1">
                <a:solidFill>
                  <a:srgbClr val="000000"/>
                </a:solidFill>
                <a:latin typeface="Andale Mono"/>
                <a:cs typeface="Andale Mono"/>
              </a:rPr>
              <a:t>x.Count</a:t>
            </a:r>
            <a:r>
              <a:rPr lang="en-US" sz="1400" b="0" dirty="0">
                <a:solidFill>
                  <a:srgbClr val="000000"/>
                </a:solidFill>
                <a:latin typeface="Andale Mono"/>
                <a:cs typeface="Andale Mono"/>
              </a:rPr>
              <a:t>)</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&lt;Pair&gt; top = </a:t>
            </a:r>
            <a:r>
              <a:rPr lang="en-US" sz="1400" b="0" dirty="0" err="1">
                <a:solidFill>
                  <a:srgbClr val="000000"/>
                </a:solidFill>
                <a:latin typeface="Andale Mono"/>
                <a:cs typeface="Andale Mono"/>
              </a:rPr>
              <a:t>ordered.Take</a:t>
            </a:r>
            <a:r>
              <a:rPr lang="en-US" sz="1400" b="0" dirty="0">
                <a:solidFill>
                  <a:srgbClr val="000000"/>
                </a:solidFill>
                <a:latin typeface="Andale Mono"/>
                <a:cs typeface="Andale Mono"/>
              </a:rPr>
              <a:t>(k);</a:t>
            </a:r>
          </a:p>
        </p:txBody>
      </p:sp>
      <p:sp>
        <p:nvSpPr>
          <p:cNvPr id="5" name="TextBox 4"/>
          <p:cNvSpPr txBox="1"/>
          <p:nvPr/>
        </p:nvSpPr>
        <p:spPr>
          <a:xfrm>
            <a:off x="533400" y="3796605"/>
            <a:ext cx="7010400" cy="1384995"/>
          </a:xfrm>
          <a:prstGeom prst="rect">
            <a:avLst/>
          </a:prstGeom>
          <a:noFill/>
          <a:ln>
            <a:noFill/>
          </a:ln>
        </p:spPr>
        <p:txBody>
          <a:bodyPr wrap="square" rtlCol="0">
            <a:spAutoFit/>
          </a:bodyPr>
          <a:lstStyle/>
          <a:p>
            <a:r>
              <a:rPr lang="en-US" sz="1400" b="0" dirty="0">
                <a:solidFill>
                  <a:srgbClr val="000000"/>
                </a:solidFill>
                <a:latin typeface="Andale Mono"/>
                <a:cs typeface="Andale Mono"/>
              </a:rPr>
              <a:t>a = load </a:t>
            </a:r>
            <a:r>
              <a:rPr lang="en-US" sz="1400" b="0" dirty="0" smtClean="0">
                <a:solidFill>
                  <a:srgbClr val="000000"/>
                </a:solidFill>
                <a:latin typeface="Andale Mono"/>
                <a:cs typeface="Andale Mono"/>
              </a:rPr>
              <a:t>’</a:t>
            </a:r>
            <a:r>
              <a:rPr lang="en-US" sz="1400" b="0" dirty="0" err="1" smtClean="0">
                <a:solidFill>
                  <a:srgbClr val="000000"/>
                </a:solidFill>
                <a:latin typeface="Andale Mono"/>
                <a:cs typeface="Andale Mono"/>
              </a:rPr>
              <a:t>file.txt</a:t>
            </a:r>
            <a:r>
              <a:rPr lang="en-US" sz="1400" b="0" dirty="0">
                <a:solidFill>
                  <a:srgbClr val="000000"/>
                </a:solidFill>
                <a:latin typeface="Andale Mono"/>
                <a:cs typeface="Andale Mono"/>
              </a:rPr>
              <a:t>' as (text: </a:t>
            </a:r>
            <a:r>
              <a:rPr lang="en-US" sz="1400" b="0" dirty="0" err="1">
                <a:solidFill>
                  <a:srgbClr val="000000"/>
                </a:solidFill>
                <a:latin typeface="Andale Mono"/>
                <a:cs typeface="Andale Mono"/>
              </a:rPr>
              <a:t>chararray</a:t>
            </a:r>
            <a:r>
              <a:rPr lang="en-US" sz="1400" b="0" dirty="0">
                <a:solidFill>
                  <a:srgbClr val="000000"/>
                </a:solidFill>
                <a:latin typeface="Andale Mono"/>
                <a:cs typeface="Andale Mono"/>
              </a:rPr>
              <a:t>);</a:t>
            </a:r>
          </a:p>
          <a:p>
            <a:r>
              <a:rPr lang="en-US" sz="1400" b="0" dirty="0">
                <a:solidFill>
                  <a:srgbClr val="000000"/>
                </a:solidFill>
                <a:latin typeface="Andale Mono"/>
                <a:cs typeface="Andale Mono"/>
              </a:rPr>
              <a:t>b = </a:t>
            </a:r>
            <a:r>
              <a:rPr lang="en-US" sz="1400" b="0" dirty="0" err="1">
                <a:solidFill>
                  <a:srgbClr val="000000"/>
                </a:solidFill>
                <a:latin typeface="Andale Mono"/>
                <a:cs typeface="Andale Mono"/>
              </a:rPr>
              <a:t>foreach</a:t>
            </a:r>
            <a:r>
              <a:rPr lang="en-US" sz="1400" b="0" dirty="0">
                <a:solidFill>
                  <a:srgbClr val="000000"/>
                </a:solidFill>
                <a:latin typeface="Andale Mono"/>
                <a:cs typeface="Andale Mono"/>
              </a:rPr>
              <a:t> a generate flatten(TOKENIZE(text)) as term;</a:t>
            </a:r>
          </a:p>
          <a:p>
            <a:r>
              <a:rPr lang="en-US" sz="1400" b="0" dirty="0">
                <a:solidFill>
                  <a:srgbClr val="000000"/>
                </a:solidFill>
                <a:latin typeface="Andale Mono"/>
                <a:cs typeface="Andale Mono"/>
              </a:rPr>
              <a:t>c = group b by term;</a:t>
            </a:r>
          </a:p>
          <a:p>
            <a:r>
              <a:rPr lang="en-US" sz="1400" b="0" dirty="0">
                <a:solidFill>
                  <a:srgbClr val="000000"/>
                </a:solidFill>
                <a:latin typeface="Andale Mono"/>
                <a:cs typeface="Andale Mono"/>
              </a:rPr>
              <a:t>d = </a:t>
            </a:r>
            <a:r>
              <a:rPr lang="en-US" sz="1400" b="0" dirty="0" err="1">
                <a:solidFill>
                  <a:srgbClr val="000000"/>
                </a:solidFill>
                <a:latin typeface="Andale Mono"/>
                <a:cs typeface="Andale Mono"/>
              </a:rPr>
              <a:t>foreach</a:t>
            </a:r>
            <a:r>
              <a:rPr lang="en-US" sz="1400" b="0" dirty="0">
                <a:solidFill>
                  <a:srgbClr val="000000"/>
                </a:solidFill>
                <a:latin typeface="Andale Mono"/>
                <a:cs typeface="Andale Mono"/>
              </a:rPr>
              <a:t> c generate group as term, COUNT(b) as count;</a:t>
            </a:r>
          </a:p>
          <a:p>
            <a:endParaRPr lang="en-US" sz="1400" b="0" dirty="0">
              <a:solidFill>
                <a:srgbClr val="000000"/>
              </a:solidFill>
              <a:latin typeface="Andale Mono"/>
              <a:cs typeface="Andale Mono"/>
            </a:endParaRPr>
          </a:p>
          <a:p>
            <a:r>
              <a:rPr lang="en-US" sz="1400" b="0" dirty="0">
                <a:solidFill>
                  <a:srgbClr val="000000"/>
                </a:solidFill>
                <a:latin typeface="Andale Mono"/>
                <a:cs typeface="Andale Mono"/>
              </a:rPr>
              <a:t>store d into '</a:t>
            </a:r>
            <a:r>
              <a:rPr lang="en-US" sz="1400" b="0" dirty="0" err="1" smtClean="0">
                <a:solidFill>
                  <a:srgbClr val="000000"/>
                </a:solidFill>
                <a:latin typeface="Andale Mono"/>
                <a:cs typeface="Andale Mono"/>
              </a:rPr>
              <a:t>cnt</a:t>
            </a:r>
            <a:r>
              <a:rPr lang="en-US" sz="1400" b="0" dirty="0" smtClean="0">
                <a:solidFill>
                  <a:srgbClr val="000000"/>
                </a:solidFill>
                <a:latin typeface="Andale Mono"/>
                <a:cs typeface="Andale Mono"/>
              </a:rPr>
              <a:t>'</a:t>
            </a:r>
            <a:r>
              <a:rPr lang="en-US" sz="1400" b="0" dirty="0">
                <a:solidFill>
                  <a:srgbClr val="000000"/>
                </a:solidFill>
                <a:latin typeface="Andale Mono"/>
                <a:cs typeface="Andale Mono"/>
              </a:rPr>
              <a:t>;</a:t>
            </a:r>
            <a:endParaRPr lang="en-US" sz="1400" b="0" dirty="0" smtClean="0">
              <a:solidFill>
                <a:srgbClr val="000000"/>
              </a:solidFill>
              <a:latin typeface="Andale Mono"/>
              <a:cs typeface="Andale Mono"/>
            </a:endParaRPr>
          </a:p>
        </p:txBody>
      </p:sp>
      <p:sp>
        <p:nvSpPr>
          <p:cNvPr id="6" name="TextBox 5"/>
          <p:cNvSpPr txBox="1"/>
          <p:nvPr/>
        </p:nvSpPr>
        <p:spPr>
          <a:xfrm>
            <a:off x="304800" y="3276600"/>
            <a:ext cx="1425541" cy="461665"/>
          </a:xfrm>
          <a:prstGeom prst="rect">
            <a:avLst/>
          </a:prstGeom>
          <a:noFill/>
        </p:spPr>
        <p:txBody>
          <a:bodyPr wrap="none" rtlCol="0">
            <a:spAutoFit/>
          </a:bodyPr>
          <a:lstStyle/>
          <a:p>
            <a:r>
              <a:rPr lang="en-US" sz="2400" b="0" dirty="0" smtClean="0">
                <a:solidFill>
                  <a:srgbClr val="000000"/>
                </a:solidFill>
                <a:latin typeface="Gill Sans"/>
                <a:cs typeface="Gill Sans"/>
              </a:rPr>
              <a:t>Compare:</a:t>
            </a:r>
            <a:endParaRPr lang="en-US" sz="2400" b="0" dirty="0">
              <a:solidFill>
                <a:srgbClr val="000000"/>
              </a:solidFill>
              <a:latin typeface="Gill Sans"/>
              <a:cs typeface="Gill Sans"/>
            </a:endParaRPr>
          </a:p>
        </p:txBody>
      </p:sp>
      <p:sp>
        <p:nvSpPr>
          <p:cNvPr id="7" name="TextBox 6"/>
          <p:cNvSpPr txBox="1"/>
          <p:nvPr/>
        </p:nvSpPr>
        <p:spPr>
          <a:xfrm>
            <a:off x="2424517" y="5791200"/>
            <a:ext cx="4357283" cy="584776"/>
          </a:xfrm>
          <a:prstGeom prst="rect">
            <a:avLst/>
          </a:prstGeom>
          <a:noFill/>
        </p:spPr>
        <p:txBody>
          <a:bodyPr wrap="none" rtlCol="0">
            <a:spAutoFit/>
          </a:bodyPr>
          <a:lstStyle/>
          <a:p>
            <a:r>
              <a:rPr lang="en-US" sz="3200" b="0" dirty="0" smtClean="0">
                <a:solidFill>
                  <a:srgbClr val="FF0000"/>
                </a:solidFill>
                <a:latin typeface="Gill Sans"/>
                <a:cs typeface="Gill Sans"/>
              </a:rPr>
              <a:t>Compare and contrast…</a:t>
            </a:r>
            <a:endParaRPr lang="en-US" sz="3200" b="0" dirty="0">
              <a:solidFill>
                <a:srgbClr val="FF0000"/>
              </a:solidFill>
              <a:latin typeface="Gill Sans"/>
              <a:cs typeface="Gill Sans"/>
            </a:endParaRPr>
          </a:p>
        </p:txBody>
      </p:sp>
    </p:spTree>
    <p:extLst>
      <p:ext uri="{BB962C8B-B14F-4D97-AF65-F5344CB8AC3E}">
        <p14:creationId xmlns:p14="http://schemas.microsoft.com/office/powerpoint/2010/main" val="2031004624"/>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happened to Dryad?</a:t>
            </a:r>
            <a:endParaRPr lang="en-US" dirty="0"/>
          </a:p>
        </p:txBody>
      </p:sp>
      <p:pic>
        <p:nvPicPr>
          <p:cNvPr id="4" name="Picture 3" descr="Dryad-arch.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1066800"/>
            <a:ext cx="7644121" cy="4267200"/>
          </a:xfrm>
          <a:prstGeom prst="rect">
            <a:avLst/>
          </a:prstGeom>
        </p:spPr>
      </p:pic>
      <p:sp>
        <p:nvSpPr>
          <p:cNvPr id="6" name="TextBox 5"/>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5" name="TextBox 4"/>
          <p:cNvSpPr txBox="1"/>
          <p:nvPr/>
        </p:nvSpPr>
        <p:spPr>
          <a:xfrm>
            <a:off x="304800" y="5410200"/>
            <a:ext cx="8534400" cy="1077218"/>
          </a:xfrm>
          <a:prstGeom prst="rect">
            <a:avLst/>
          </a:prstGeom>
          <a:noFill/>
        </p:spPr>
        <p:txBody>
          <a:bodyPr wrap="square" rtlCol="0">
            <a:spAutoFit/>
          </a:bodyPr>
          <a:lstStyle/>
          <a:p>
            <a:r>
              <a:rPr lang="en-US" b="0" dirty="0">
                <a:solidFill>
                  <a:srgbClr val="000000"/>
                </a:solidFill>
                <a:latin typeface="Gill Sans"/>
                <a:cs typeface="Gill Sans"/>
              </a:rPr>
              <a:t> The Dryad system organization. The job manager (JM</a:t>
            </a:r>
            <a:r>
              <a:rPr lang="en-US" b="0" dirty="0" smtClean="0">
                <a:solidFill>
                  <a:srgbClr val="000000"/>
                </a:solidFill>
                <a:latin typeface="Gill Sans"/>
                <a:cs typeface="Gill Sans"/>
              </a:rPr>
              <a:t>) consults </a:t>
            </a:r>
            <a:r>
              <a:rPr lang="en-US" b="0" dirty="0">
                <a:solidFill>
                  <a:srgbClr val="000000"/>
                </a:solidFill>
                <a:latin typeface="Gill Sans"/>
                <a:cs typeface="Gill Sans"/>
              </a:rPr>
              <a:t>the name server (NS) to discover the list of available </a:t>
            </a:r>
            <a:r>
              <a:rPr lang="en-US" b="0" dirty="0" smtClean="0">
                <a:solidFill>
                  <a:srgbClr val="000000"/>
                </a:solidFill>
                <a:latin typeface="Gill Sans"/>
                <a:cs typeface="Gill Sans"/>
              </a:rPr>
              <a:t>computers. It </a:t>
            </a:r>
            <a:r>
              <a:rPr lang="en-US" b="0" dirty="0">
                <a:solidFill>
                  <a:srgbClr val="000000"/>
                </a:solidFill>
                <a:latin typeface="Gill Sans"/>
                <a:cs typeface="Gill Sans"/>
              </a:rPr>
              <a:t>maintains the job graph and schedules running vertices (V</a:t>
            </a:r>
            <a:r>
              <a:rPr lang="en-US" b="0" dirty="0" smtClean="0">
                <a:solidFill>
                  <a:srgbClr val="000000"/>
                </a:solidFill>
                <a:latin typeface="Gill Sans"/>
                <a:cs typeface="Gill Sans"/>
              </a:rPr>
              <a:t>) as </a:t>
            </a:r>
            <a:r>
              <a:rPr lang="en-US" b="0" dirty="0">
                <a:solidFill>
                  <a:srgbClr val="000000"/>
                </a:solidFill>
                <a:latin typeface="Gill Sans"/>
                <a:cs typeface="Gill Sans"/>
              </a:rPr>
              <a:t>computers become available using the daemon (D) as a </a:t>
            </a:r>
            <a:r>
              <a:rPr lang="en-US" b="0" dirty="0" smtClean="0">
                <a:solidFill>
                  <a:srgbClr val="000000"/>
                </a:solidFill>
                <a:latin typeface="Gill Sans"/>
                <a:cs typeface="Gill Sans"/>
              </a:rPr>
              <a:t>proxy. Vertices </a:t>
            </a:r>
            <a:r>
              <a:rPr lang="en-US" b="0" dirty="0">
                <a:solidFill>
                  <a:srgbClr val="000000"/>
                </a:solidFill>
                <a:latin typeface="Gill Sans"/>
                <a:cs typeface="Gill Sans"/>
              </a:rPr>
              <a:t>exchange data through files, TCP pipes, or shared-</a:t>
            </a:r>
            <a:r>
              <a:rPr lang="en-US" b="0" dirty="0" smtClean="0">
                <a:solidFill>
                  <a:srgbClr val="000000"/>
                </a:solidFill>
                <a:latin typeface="Gill Sans"/>
                <a:cs typeface="Gill Sans"/>
              </a:rPr>
              <a:t>memory channels</a:t>
            </a:r>
            <a:r>
              <a:rPr lang="en-US" b="0" dirty="0">
                <a:solidFill>
                  <a:srgbClr val="000000"/>
                </a:solidFill>
                <a:latin typeface="Gill Sans"/>
                <a:cs typeface="Gill Sans"/>
              </a:rPr>
              <a:t>. The shaded bar indicates the vertices in the job that </a:t>
            </a:r>
            <a:r>
              <a:rPr lang="en-US" b="0" dirty="0" smtClean="0">
                <a:solidFill>
                  <a:srgbClr val="000000"/>
                </a:solidFill>
                <a:latin typeface="Gill Sans"/>
                <a:cs typeface="Gill Sans"/>
              </a:rPr>
              <a:t>are currently </a:t>
            </a:r>
            <a:r>
              <a:rPr lang="en-US" b="0" dirty="0">
                <a:solidFill>
                  <a:srgbClr val="000000"/>
                </a:solidFill>
                <a:latin typeface="Gill Sans"/>
                <a:cs typeface="Gill Sans"/>
              </a:rPr>
              <a:t>running.</a:t>
            </a:r>
          </a:p>
        </p:txBody>
      </p:sp>
    </p:spTree>
    <p:extLst>
      <p:ext uri="{BB962C8B-B14F-4D97-AF65-F5344CB8AC3E}">
        <p14:creationId xmlns:p14="http://schemas.microsoft.com/office/powerpoint/2010/main" val="205827815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Spark</a:t>
            </a:r>
            <a:endParaRPr lang="en-US" dirty="0"/>
          </a:p>
        </p:txBody>
      </p:sp>
      <p:sp>
        <p:nvSpPr>
          <p:cNvPr id="3" name="Content Placeholder 2"/>
          <p:cNvSpPr>
            <a:spLocks noGrp="1"/>
          </p:cNvSpPr>
          <p:nvPr>
            <p:ph idx="1"/>
          </p:nvPr>
        </p:nvSpPr>
        <p:spPr/>
        <p:txBody>
          <a:bodyPr/>
          <a:lstStyle/>
          <a:p>
            <a:r>
              <a:rPr lang="en-US" dirty="0" smtClean="0"/>
              <a:t>One popular answer to “What’s beyond MapReduce?”</a:t>
            </a:r>
          </a:p>
          <a:p>
            <a:r>
              <a:rPr lang="en-US" dirty="0" smtClean="0"/>
              <a:t>Open-source engine for large-scale batch processing</a:t>
            </a:r>
          </a:p>
          <a:p>
            <a:pPr lvl="1"/>
            <a:r>
              <a:rPr lang="en-US" dirty="0" smtClean="0"/>
              <a:t>Supports generalized </a:t>
            </a:r>
            <a:r>
              <a:rPr lang="en-US" dirty="0" err="1" smtClean="0"/>
              <a:t>dataflows</a:t>
            </a:r>
            <a:endParaRPr lang="en-US" dirty="0" smtClean="0"/>
          </a:p>
          <a:p>
            <a:pPr lvl="1"/>
            <a:r>
              <a:rPr lang="en-US" dirty="0" smtClean="0"/>
              <a:t>Written in </a:t>
            </a:r>
            <a:r>
              <a:rPr lang="en-US" dirty="0" err="1" smtClean="0"/>
              <a:t>Scala</a:t>
            </a:r>
            <a:r>
              <a:rPr lang="en-US" dirty="0" smtClean="0"/>
              <a:t>, with bindings in Java and Python</a:t>
            </a:r>
          </a:p>
          <a:p>
            <a:r>
              <a:rPr lang="en-US" dirty="0" smtClean="0"/>
              <a:t>Brief history:</a:t>
            </a:r>
          </a:p>
          <a:p>
            <a:pPr lvl="1"/>
            <a:r>
              <a:rPr lang="en-US" dirty="0" smtClean="0"/>
              <a:t>Developed at UC Berkeley </a:t>
            </a:r>
            <a:r>
              <a:rPr lang="en-US" dirty="0" err="1" smtClean="0"/>
              <a:t>AMPLab</a:t>
            </a:r>
            <a:r>
              <a:rPr lang="en-US" dirty="0" smtClean="0"/>
              <a:t> in 2009</a:t>
            </a:r>
          </a:p>
          <a:p>
            <a:pPr lvl="1"/>
            <a:r>
              <a:rPr lang="en-US" dirty="0" smtClean="0"/>
              <a:t>Open-sourced in 2010</a:t>
            </a:r>
          </a:p>
          <a:p>
            <a:pPr lvl="1"/>
            <a:r>
              <a:rPr lang="en-US" dirty="0" smtClean="0"/>
              <a:t>Became top-level Apache project in February 2014</a:t>
            </a:r>
          </a:p>
          <a:p>
            <a:pPr lvl="1"/>
            <a:r>
              <a:rPr lang="en-US" dirty="0" smtClean="0"/>
              <a:t>Commercial support provided by </a:t>
            </a:r>
            <a:r>
              <a:rPr lang="en-US" dirty="0" err="1" smtClean="0"/>
              <a:t>DataBricks</a:t>
            </a:r>
            <a:endParaRPr lang="en-US" dirty="0"/>
          </a:p>
        </p:txBody>
      </p:sp>
    </p:spTree>
    <p:extLst>
      <p:ext uri="{BB962C8B-B14F-4D97-AF65-F5344CB8AC3E}">
        <p14:creationId xmlns:p14="http://schemas.microsoft.com/office/powerpoint/2010/main" val="252671432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Resilient Distributed Datasets (RDDs)</a:t>
            </a:r>
            <a:endParaRPr lang="en-US" dirty="0"/>
          </a:p>
        </p:txBody>
      </p:sp>
      <p:sp>
        <p:nvSpPr>
          <p:cNvPr id="3" name="Content Placeholder 2"/>
          <p:cNvSpPr>
            <a:spLocks noGrp="1"/>
          </p:cNvSpPr>
          <p:nvPr>
            <p:ph idx="1"/>
          </p:nvPr>
        </p:nvSpPr>
        <p:spPr/>
        <p:txBody>
          <a:bodyPr/>
          <a:lstStyle/>
          <a:p>
            <a:r>
              <a:rPr lang="en-US" dirty="0" smtClean="0"/>
              <a:t>RDD: Spark “primitive” representing a collection of records</a:t>
            </a:r>
          </a:p>
          <a:p>
            <a:pPr lvl="1"/>
            <a:r>
              <a:rPr lang="en-US" dirty="0" smtClean="0"/>
              <a:t>Immutable</a:t>
            </a:r>
          </a:p>
          <a:p>
            <a:pPr lvl="1"/>
            <a:r>
              <a:rPr lang="en-US" dirty="0" smtClean="0"/>
              <a:t>Partitioned (the </a:t>
            </a:r>
            <a:r>
              <a:rPr lang="en-US" i="1" dirty="0" smtClean="0"/>
              <a:t>D</a:t>
            </a:r>
            <a:r>
              <a:rPr lang="en-US" dirty="0" smtClean="0"/>
              <a:t> in RDD)</a:t>
            </a:r>
          </a:p>
          <a:p>
            <a:r>
              <a:rPr lang="en-US" dirty="0" smtClean="0"/>
              <a:t>Transformations operate on an RDD to create another RDD</a:t>
            </a:r>
          </a:p>
          <a:p>
            <a:pPr lvl="1"/>
            <a:r>
              <a:rPr lang="en-US" dirty="0" smtClean="0"/>
              <a:t>Coarse-grained manipulations only</a:t>
            </a:r>
          </a:p>
          <a:p>
            <a:pPr lvl="1"/>
            <a:r>
              <a:rPr lang="en-US" dirty="0" smtClean="0"/>
              <a:t>RDDs keep track of </a:t>
            </a:r>
            <a:r>
              <a:rPr lang="en-US" i="1" dirty="0" smtClean="0"/>
              <a:t>lineage</a:t>
            </a:r>
          </a:p>
          <a:p>
            <a:r>
              <a:rPr lang="en-US" dirty="0" smtClean="0"/>
              <a:t>Persistence</a:t>
            </a:r>
          </a:p>
          <a:p>
            <a:pPr lvl="1"/>
            <a:r>
              <a:rPr lang="en-US" dirty="0" smtClean="0"/>
              <a:t>RDDs can be materialized in memory or on disk</a:t>
            </a:r>
          </a:p>
          <a:p>
            <a:pPr lvl="1"/>
            <a:r>
              <a:rPr lang="en-US" dirty="0" smtClean="0"/>
              <a:t>OOM or machine failures: What happens?</a:t>
            </a:r>
          </a:p>
          <a:p>
            <a:r>
              <a:rPr lang="en-US" dirty="0" smtClean="0"/>
              <a:t>Fault tolerance (the </a:t>
            </a:r>
            <a:r>
              <a:rPr lang="en-US" i="1" dirty="0" smtClean="0"/>
              <a:t>R</a:t>
            </a:r>
            <a:r>
              <a:rPr lang="en-US" dirty="0" smtClean="0"/>
              <a:t> in RDD):</a:t>
            </a:r>
          </a:p>
          <a:p>
            <a:pPr lvl="1"/>
            <a:r>
              <a:rPr lang="en-US" dirty="0" smtClean="0"/>
              <a:t>RDDs can </a:t>
            </a:r>
            <a:r>
              <a:rPr lang="en-US" i="1" dirty="0" smtClean="0"/>
              <a:t>always</a:t>
            </a:r>
            <a:r>
              <a:rPr lang="en-US" dirty="0" smtClean="0"/>
              <a:t> be recomputed from stable storage (disk)</a:t>
            </a:r>
            <a:endParaRPr lang="en-US" dirty="0"/>
          </a:p>
        </p:txBody>
      </p:sp>
    </p:spTree>
    <p:extLst>
      <p:ext uri="{BB962C8B-B14F-4D97-AF65-F5344CB8AC3E}">
        <p14:creationId xmlns:p14="http://schemas.microsoft.com/office/powerpoint/2010/main" val="194153897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Operations on RDDs</a:t>
            </a:r>
            <a:endParaRPr lang="en-US" dirty="0"/>
          </a:p>
        </p:txBody>
      </p:sp>
      <p:sp>
        <p:nvSpPr>
          <p:cNvPr id="3" name="Content Placeholder 2"/>
          <p:cNvSpPr>
            <a:spLocks noGrp="1"/>
          </p:cNvSpPr>
          <p:nvPr>
            <p:ph idx="1"/>
          </p:nvPr>
        </p:nvSpPr>
        <p:spPr/>
        <p:txBody>
          <a:bodyPr/>
          <a:lstStyle/>
          <a:p>
            <a:r>
              <a:rPr lang="en-US" dirty="0" smtClean="0"/>
              <a:t>Transformations (lazy):</a:t>
            </a:r>
          </a:p>
          <a:p>
            <a:pPr lvl="1"/>
            <a:r>
              <a:rPr lang="en-US" dirty="0" smtClean="0"/>
              <a:t>map</a:t>
            </a:r>
          </a:p>
          <a:p>
            <a:pPr lvl="1"/>
            <a:r>
              <a:rPr lang="en-US" dirty="0" err="1" smtClean="0"/>
              <a:t>flatMap</a:t>
            </a:r>
            <a:endParaRPr lang="en-US" dirty="0" smtClean="0"/>
          </a:p>
          <a:p>
            <a:pPr lvl="1"/>
            <a:r>
              <a:rPr lang="en-US" dirty="0" smtClean="0"/>
              <a:t>filter</a:t>
            </a:r>
          </a:p>
          <a:p>
            <a:pPr lvl="1"/>
            <a:r>
              <a:rPr lang="en-US" dirty="0" smtClean="0"/>
              <a:t>union/intersection</a:t>
            </a:r>
          </a:p>
          <a:p>
            <a:pPr lvl="1"/>
            <a:r>
              <a:rPr lang="en-US" dirty="0" smtClean="0"/>
              <a:t>join</a:t>
            </a:r>
          </a:p>
          <a:p>
            <a:pPr lvl="1"/>
            <a:r>
              <a:rPr lang="en-US" dirty="0" err="1" smtClean="0"/>
              <a:t>reduceByKey</a:t>
            </a:r>
            <a:endParaRPr lang="en-US" dirty="0" smtClean="0"/>
          </a:p>
          <a:p>
            <a:pPr lvl="1"/>
            <a:r>
              <a:rPr lang="en-US" dirty="0" err="1" smtClean="0"/>
              <a:t>groupByKey</a:t>
            </a:r>
            <a:endParaRPr lang="en-US" dirty="0" smtClean="0"/>
          </a:p>
          <a:p>
            <a:pPr lvl="1"/>
            <a:r>
              <a:rPr lang="en-US" dirty="0" smtClean="0"/>
              <a:t>…</a:t>
            </a:r>
            <a:endParaRPr lang="en-US" dirty="0"/>
          </a:p>
          <a:p>
            <a:r>
              <a:rPr lang="en-US" dirty="0" smtClean="0"/>
              <a:t>Actions (actually trigger computations)</a:t>
            </a:r>
          </a:p>
          <a:p>
            <a:pPr lvl="1"/>
            <a:r>
              <a:rPr lang="en-US" dirty="0" smtClean="0"/>
              <a:t>collect</a:t>
            </a:r>
          </a:p>
          <a:p>
            <a:pPr lvl="1"/>
            <a:r>
              <a:rPr lang="en-US" dirty="0" err="1" smtClean="0"/>
              <a:t>saveAsTextFile</a:t>
            </a:r>
            <a:r>
              <a:rPr lang="en-US" dirty="0" smtClean="0"/>
              <a:t>/</a:t>
            </a:r>
            <a:r>
              <a:rPr lang="en-US" dirty="0" err="1" smtClean="0"/>
              <a:t>saveAsSequenceFile</a:t>
            </a:r>
            <a:endParaRPr lang="en-US" dirty="0" smtClean="0"/>
          </a:p>
          <a:p>
            <a:pPr lvl="1"/>
            <a:r>
              <a:rPr lang="en-US" dirty="0" smtClean="0"/>
              <a:t>…</a:t>
            </a:r>
            <a:endParaRPr lang="en-US" dirty="0"/>
          </a:p>
        </p:txBody>
      </p:sp>
    </p:spTree>
    <p:extLst>
      <p:ext uri="{BB962C8B-B14F-4D97-AF65-F5344CB8AC3E}">
        <p14:creationId xmlns:p14="http://schemas.microsoft.com/office/powerpoint/2010/main" val="326145050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Spark Architecture</a:t>
            </a:r>
            <a:endParaRPr lang="en-US" dirty="0"/>
          </a:p>
        </p:txBody>
      </p:sp>
      <p:pic>
        <p:nvPicPr>
          <p:cNvPr id="4" name="Picture 3" descr="Spark-arch.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1524000"/>
            <a:ext cx="6732568" cy="4305300"/>
          </a:xfrm>
          <a:prstGeom prst="rect">
            <a:avLst/>
          </a:prstGeom>
        </p:spPr>
      </p:pic>
    </p:spTree>
    <p:extLst>
      <p:ext uri="{BB962C8B-B14F-4D97-AF65-F5344CB8AC3E}">
        <p14:creationId xmlns:p14="http://schemas.microsoft.com/office/powerpoint/2010/main" val="4127361813"/>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Spark Physical Operators</a:t>
            </a:r>
            <a:endParaRPr lang="en-US" dirty="0"/>
          </a:p>
        </p:txBody>
      </p:sp>
      <p:pic>
        <p:nvPicPr>
          <p:cNvPr id="3" name="Picture 2" descr="Spark-physical.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1000" y="1132885"/>
            <a:ext cx="8305800" cy="5344115"/>
          </a:xfrm>
          <a:prstGeom prst="rect">
            <a:avLst/>
          </a:prstGeom>
        </p:spPr>
      </p:pic>
    </p:spTree>
    <p:extLst>
      <p:ext uri="{BB962C8B-B14F-4D97-AF65-F5344CB8AC3E}">
        <p14:creationId xmlns:p14="http://schemas.microsoft.com/office/powerpoint/2010/main" val="128591661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Hive and Pig</a:t>
            </a:r>
            <a:endParaRPr lang="en-US" dirty="0"/>
          </a:p>
        </p:txBody>
      </p:sp>
      <p:sp>
        <p:nvSpPr>
          <p:cNvPr id="3" name="Content Placeholder 2"/>
          <p:cNvSpPr>
            <a:spLocks noGrp="1"/>
          </p:cNvSpPr>
          <p:nvPr>
            <p:ph idx="1"/>
          </p:nvPr>
        </p:nvSpPr>
        <p:spPr/>
        <p:txBody>
          <a:bodyPr/>
          <a:lstStyle/>
          <a:p>
            <a:r>
              <a:rPr lang="en-US" dirty="0" smtClean="0"/>
              <a:t>Hive: data warehousing application in Hadoop</a:t>
            </a:r>
          </a:p>
          <a:p>
            <a:pPr lvl="1"/>
            <a:r>
              <a:rPr lang="en-US" dirty="0" smtClean="0"/>
              <a:t>Query language is HQL, variant of SQL</a:t>
            </a:r>
          </a:p>
          <a:p>
            <a:pPr lvl="1"/>
            <a:r>
              <a:rPr lang="en-US" dirty="0" smtClean="0"/>
              <a:t>Tables stored on HDFS with different encodings</a:t>
            </a:r>
          </a:p>
          <a:p>
            <a:pPr lvl="1"/>
            <a:r>
              <a:rPr lang="en-US" dirty="0" smtClean="0"/>
              <a:t>Developed by </a:t>
            </a:r>
            <a:r>
              <a:rPr lang="en-US" dirty="0" err="1" smtClean="0"/>
              <a:t>Facebook</a:t>
            </a:r>
            <a:r>
              <a:rPr lang="en-US" dirty="0" smtClean="0"/>
              <a:t>, now open source</a:t>
            </a:r>
          </a:p>
          <a:p>
            <a:r>
              <a:rPr lang="en-US" dirty="0" smtClean="0"/>
              <a:t>Pig: large-scale data processing system</a:t>
            </a:r>
          </a:p>
          <a:p>
            <a:pPr lvl="1"/>
            <a:r>
              <a:rPr lang="en-US" dirty="0" smtClean="0"/>
              <a:t>Scripts are written in Pig Latin, a dataflow language</a:t>
            </a:r>
          </a:p>
          <a:p>
            <a:pPr lvl="1"/>
            <a:r>
              <a:rPr lang="en-US" dirty="0" smtClean="0"/>
              <a:t>Programmer focuses on data transformations</a:t>
            </a:r>
          </a:p>
          <a:p>
            <a:pPr lvl="1"/>
            <a:r>
              <a:rPr lang="en-US" dirty="0" smtClean="0"/>
              <a:t>Developed by Yahoo!, now open source</a:t>
            </a:r>
          </a:p>
          <a:p>
            <a:r>
              <a:rPr lang="en-US" dirty="0" smtClean="0"/>
              <a:t>Common idea:</a:t>
            </a:r>
          </a:p>
          <a:p>
            <a:pPr lvl="1"/>
            <a:r>
              <a:rPr lang="en-US" dirty="0" smtClean="0"/>
              <a:t>Provide higher-level language to facilitate large-data processing</a:t>
            </a:r>
          </a:p>
          <a:p>
            <a:pPr lvl="1"/>
            <a:r>
              <a:rPr lang="en-US" dirty="0" smtClean="0"/>
              <a:t>Higher-level language “compiles down” to Hadoop jobs</a:t>
            </a:r>
          </a:p>
          <a:p>
            <a:pPr lvl="1"/>
            <a:endParaRPr lang="en-US" dirty="0" smtClean="0"/>
          </a:p>
          <a:p>
            <a:pPr lvl="1"/>
            <a:endParaRPr lang="en-US" dirty="0"/>
          </a:p>
        </p:txBody>
      </p:sp>
      <p:pic>
        <p:nvPicPr>
          <p:cNvPr id="5" name="Picture 4" descr="hive-logo.png"/>
          <p:cNvPicPr>
            <a:picLocks noChangeAspect="1"/>
          </p:cNvPicPr>
          <p:nvPr/>
        </p:nvPicPr>
        <p:blipFill>
          <a:blip r:embed="rId2" cstate="print"/>
          <a:stretch>
            <a:fillRect/>
          </a:stretch>
        </p:blipFill>
        <p:spPr>
          <a:xfrm>
            <a:off x="7162800" y="914400"/>
            <a:ext cx="1795299" cy="1606320"/>
          </a:xfrm>
          <a:prstGeom prst="rect">
            <a:avLst/>
          </a:prstGeom>
        </p:spPr>
      </p:pic>
      <p:pic>
        <p:nvPicPr>
          <p:cNvPr id="6" name="Picture 5" descr="pig-in-overalls-big.gif"/>
          <p:cNvPicPr>
            <a:picLocks noChangeAspect="1"/>
          </p:cNvPicPr>
          <p:nvPr/>
        </p:nvPicPr>
        <p:blipFill>
          <a:blip r:embed="rId3" cstate="print"/>
          <a:stretch>
            <a:fillRect/>
          </a:stretch>
        </p:blipFill>
        <p:spPr>
          <a:xfrm>
            <a:off x="7429394" y="2743200"/>
            <a:ext cx="1181206" cy="1752600"/>
          </a:xfrm>
          <a:prstGeom prst="rect">
            <a:avLst/>
          </a:prstGeom>
        </p:spPr>
      </p:pic>
    </p:spTree>
    <p:extLst>
      <p:ext uri="{BB962C8B-B14F-4D97-AF65-F5344CB8AC3E}">
        <p14:creationId xmlns:p14="http://schemas.microsoft.com/office/powerpoint/2010/main" val="1049797989"/>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xEl>
                                              <p:pRg st="9" end="9"/>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Spark Execution Plan</a:t>
            </a:r>
            <a:endParaRPr lang="en-US" dirty="0"/>
          </a:p>
        </p:txBody>
      </p:sp>
      <p:pic>
        <p:nvPicPr>
          <p:cNvPr id="4" name="Picture 3" descr="Spark-plan.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 y="990600"/>
            <a:ext cx="8153400" cy="5677182"/>
          </a:xfrm>
          <a:prstGeom prst="rect">
            <a:avLst/>
          </a:prstGeom>
        </p:spPr>
      </p:pic>
    </p:spTree>
    <p:extLst>
      <p:ext uri="{BB962C8B-B14F-4D97-AF65-F5344CB8AC3E}">
        <p14:creationId xmlns:p14="http://schemas.microsoft.com/office/powerpoint/2010/main" val="333288472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Today’s Agenda</a:t>
            </a:r>
            <a:endParaRPr lang="en-US" dirty="0"/>
          </a:p>
        </p:txBody>
      </p:sp>
      <p:sp>
        <p:nvSpPr>
          <p:cNvPr id="3" name="Content Placeholder 2"/>
          <p:cNvSpPr>
            <a:spLocks noGrp="1"/>
          </p:cNvSpPr>
          <p:nvPr>
            <p:ph idx="1"/>
          </p:nvPr>
        </p:nvSpPr>
        <p:spPr/>
        <p:txBody>
          <a:bodyPr/>
          <a:lstStyle/>
          <a:p>
            <a:r>
              <a:rPr lang="en-US" dirty="0" smtClean="0"/>
              <a:t>What’s beyond MapReduce?</a:t>
            </a:r>
          </a:p>
          <a:p>
            <a:pPr lvl="1"/>
            <a:r>
              <a:rPr lang="en-US" dirty="0" smtClean="0"/>
              <a:t>SQL on Hadoop</a:t>
            </a:r>
          </a:p>
          <a:p>
            <a:pPr lvl="1"/>
            <a:r>
              <a:rPr lang="en-US" dirty="0" smtClean="0"/>
              <a:t>Dataflow languages</a:t>
            </a:r>
          </a:p>
          <a:p>
            <a:r>
              <a:rPr lang="en-US" dirty="0" smtClean="0"/>
              <a:t>Past and present developments</a:t>
            </a:r>
          </a:p>
        </p:txBody>
      </p:sp>
    </p:spTree>
    <p:extLst>
      <p:ext uri="{BB962C8B-B14F-4D97-AF65-F5344CB8AC3E}">
        <p14:creationId xmlns:p14="http://schemas.microsoft.com/office/powerpoint/2010/main" val="35852121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hitennoj_honbo_garden06s3200.jpg"/>
          <p:cNvPicPr>
            <a:picLocks noChangeAspect="1"/>
          </p:cNvPicPr>
          <p:nvPr/>
        </p:nvPicPr>
        <p:blipFill>
          <a:blip r:embed="rId2" cstate="print"/>
          <a:stretch>
            <a:fillRect/>
          </a:stretch>
        </p:blipFill>
        <p:spPr>
          <a:xfrm>
            <a:off x="-550688" y="0"/>
            <a:ext cx="10245376" cy="6857999"/>
          </a:xfrm>
          <a:prstGeom prst="rect">
            <a:avLst/>
          </a:prstGeom>
        </p:spPr>
      </p:pic>
      <p:sp>
        <p:nvSpPr>
          <p:cNvPr id="5" name="TextBox 3"/>
          <p:cNvSpPr txBox="1">
            <a:spLocks noChangeArrowheads="1"/>
          </p:cNvSpPr>
          <p:nvPr/>
        </p:nvSpPr>
        <p:spPr bwMode="auto">
          <a:xfrm>
            <a:off x="0" y="6611938"/>
            <a:ext cx="2743200" cy="246221"/>
          </a:xfrm>
          <a:prstGeom prst="rect">
            <a:avLst/>
          </a:prstGeom>
          <a:noFill/>
          <a:ln w="9525">
            <a:noFill/>
            <a:miter lim="800000"/>
            <a:headEnd/>
            <a:tailEnd/>
          </a:ln>
        </p:spPr>
        <p:txBody>
          <a:bodyPr wrap="square">
            <a:spAutoFit/>
          </a:bodyPr>
          <a:lstStyle/>
          <a:p>
            <a:r>
              <a:rPr lang="en-US" sz="1000" b="0" dirty="0">
                <a:solidFill>
                  <a:srgbClr val="FFFFFF"/>
                </a:solidFill>
              </a:rPr>
              <a:t>Source: </a:t>
            </a:r>
            <a:r>
              <a:rPr lang="en-US" sz="1000" b="0" dirty="0" smtClean="0">
                <a:solidFill>
                  <a:srgbClr val="FFFFFF"/>
                </a:solidFill>
              </a:rPr>
              <a:t>Wikipedia (Japanese rock garden)</a:t>
            </a:r>
            <a:endParaRPr lang="en-US" sz="1000" b="0" dirty="0">
              <a:solidFill>
                <a:srgbClr val="FFFFFF"/>
              </a:solidFill>
            </a:endParaRPr>
          </a:p>
        </p:txBody>
      </p:sp>
      <p:sp>
        <p:nvSpPr>
          <p:cNvPr id="6" name="Title 3"/>
          <p:cNvSpPr txBox="1">
            <a:spLocks/>
          </p:cNvSpPr>
          <p:nvPr/>
        </p:nvSpPr>
        <p:spPr>
          <a:xfrm>
            <a:off x="0" y="2476500"/>
            <a:ext cx="9144000" cy="1028700"/>
          </a:xfrm>
          <a:prstGeom prst="rect">
            <a:avLst/>
          </a:prstGeom>
        </p:spPr>
        <p:txBody>
          <a:bodyPr/>
          <a:lstStyle>
            <a:lvl1pPr algn="l" rtl="0" eaLnBrk="0" fontAlgn="base" hangingPunct="0">
              <a:spcBef>
                <a:spcPct val="0"/>
              </a:spcBef>
              <a:spcAft>
                <a:spcPct val="0"/>
              </a:spcAft>
              <a:defRPr sz="3200" b="1" baseline="0">
                <a:solidFill>
                  <a:schemeClr val="bg1"/>
                </a:solidFill>
                <a:latin typeface="Gill Sans"/>
                <a:ea typeface="+mj-ea"/>
                <a:cs typeface="Gill Sans"/>
              </a:defRPr>
            </a:lvl1pPr>
            <a:lvl2pPr algn="l" rtl="0" eaLnBrk="0" fontAlgn="base" hangingPunct="0">
              <a:spcBef>
                <a:spcPct val="0"/>
              </a:spcBef>
              <a:spcAft>
                <a:spcPct val="0"/>
              </a:spcAft>
              <a:defRPr sz="3200">
                <a:solidFill>
                  <a:schemeClr val="tx1"/>
                </a:solidFill>
                <a:latin typeface="Arial Black" pitchFamily="34" charset="0"/>
              </a:defRPr>
            </a:lvl2pPr>
            <a:lvl3pPr algn="l" rtl="0" eaLnBrk="0" fontAlgn="base" hangingPunct="0">
              <a:spcBef>
                <a:spcPct val="0"/>
              </a:spcBef>
              <a:spcAft>
                <a:spcPct val="0"/>
              </a:spcAft>
              <a:defRPr sz="3200">
                <a:solidFill>
                  <a:schemeClr val="tx1"/>
                </a:solidFill>
                <a:latin typeface="Arial Black" pitchFamily="34" charset="0"/>
              </a:defRPr>
            </a:lvl3pPr>
            <a:lvl4pPr algn="l" rtl="0" eaLnBrk="0" fontAlgn="base" hangingPunct="0">
              <a:spcBef>
                <a:spcPct val="0"/>
              </a:spcBef>
              <a:spcAft>
                <a:spcPct val="0"/>
              </a:spcAft>
              <a:defRPr sz="3200">
                <a:solidFill>
                  <a:schemeClr val="tx1"/>
                </a:solidFill>
                <a:latin typeface="Arial Black" pitchFamily="34" charset="0"/>
              </a:defRPr>
            </a:lvl4pPr>
            <a:lvl5pPr algn="l" rtl="0" eaLnBrk="0" fontAlgn="base" hangingPunct="0">
              <a:spcBef>
                <a:spcPct val="0"/>
              </a:spcBef>
              <a:spcAft>
                <a:spcPct val="0"/>
              </a:spcAft>
              <a:defRPr sz="3200">
                <a:solidFill>
                  <a:schemeClr val="tx1"/>
                </a:solidFill>
                <a:latin typeface="Arial Black" pitchFamily="34" charset="0"/>
              </a:defRPr>
            </a:lvl5pPr>
            <a:lvl6pPr marL="457130" algn="l" rtl="0" fontAlgn="base">
              <a:spcBef>
                <a:spcPct val="0"/>
              </a:spcBef>
              <a:spcAft>
                <a:spcPct val="0"/>
              </a:spcAft>
              <a:defRPr sz="3200">
                <a:solidFill>
                  <a:srgbClr val="663300"/>
                </a:solidFill>
                <a:latin typeface="Arial Black" pitchFamily="34" charset="0"/>
              </a:defRPr>
            </a:lvl6pPr>
            <a:lvl7pPr marL="914259" algn="l" rtl="0" fontAlgn="base">
              <a:spcBef>
                <a:spcPct val="0"/>
              </a:spcBef>
              <a:spcAft>
                <a:spcPct val="0"/>
              </a:spcAft>
              <a:defRPr sz="3200">
                <a:solidFill>
                  <a:srgbClr val="663300"/>
                </a:solidFill>
                <a:latin typeface="Arial Black" pitchFamily="34" charset="0"/>
              </a:defRPr>
            </a:lvl7pPr>
            <a:lvl8pPr marL="1371390" algn="l" rtl="0" fontAlgn="base">
              <a:spcBef>
                <a:spcPct val="0"/>
              </a:spcBef>
              <a:spcAft>
                <a:spcPct val="0"/>
              </a:spcAft>
              <a:defRPr sz="3200">
                <a:solidFill>
                  <a:srgbClr val="663300"/>
                </a:solidFill>
                <a:latin typeface="Arial Black" pitchFamily="34" charset="0"/>
              </a:defRPr>
            </a:lvl8pPr>
            <a:lvl9pPr marL="1828519" algn="l" rtl="0" fontAlgn="base">
              <a:spcBef>
                <a:spcPct val="0"/>
              </a:spcBef>
              <a:spcAft>
                <a:spcPct val="0"/>
              </a:spcAft>
              <a:defRPr sz="3200">
                <a:solidFill>
                  <a:srgbClr val="663300"/>
                </a:solidFill>
                <a:latin typeface="Arial Black" pitchFamily="34" charset="0"/>
              </a:defRPr>
            </a:lvl9pPr>
          </a:lstStyle>
          <a:p>
            <a:pPr algn="ctr"/>
            <a:r>
              <a:rPr lang="en-US" sz="7200" b="0" dirty="0" smtClean="0">
                <a:solidFill>
                  <a:schemeClr val="tx1"/>
                </a:solidFill>
              </a:rPr>
              <a:t>Questions?</a:t>
            </a:r>
            <a:endParaRPr lang="en-US" sz="7200" b="0" dirty="0">
              <a:solidFill>
                <a:schemeClr val="tx1"/>
              </a:solidFill>
            </a:endParaRPr>
          </a:p>
        </p:txBody>
      </p:sp>
    </p:spTree>
    <p:extLst>
      <p:ext uri="{BB962C8B-B14F-4D97-AF65-F5344CB8AC3E}">
        <p14:creationId xmlns:p14="http://schemas.microsoft.com/office/powerpoint/2010/main" val="21611093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facebook.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207"/>
            <a:ext cx="10820400" cy="6859207"/>
          </a:xfrm>
          <a:prstGeom prst="rect">
            <a:avLst/>
          </a:prstGeom>
        </p:spPr>
      </p:pic>
      <p:sp>
        <p:nvSpPr>
          <p:cNvPr id="6" name="TextBox 5"/>
          <p:cNvSpPr txBox="1"/>
          <p:nvPr/>
        </p:nvSpPr>
        <p:spPr>
          <a:xfrm>
            <a:off x="1219200" y="5257800"/>
            <a:ext cx="7620000" cy="1077218"/>
          </a:xfrm>
          <a:prstGeom prst="rect">
            <a:avLst/>
          </a:prstGeom>
          <a:noFill/>
        </p:spPr>
        <p:txBody>
          <a:bodyPr wrap="square" rtlCol="0">
            <a:spAutoFit/>
          </a:bodyPr>
          <a:lstStyle/>
          <a:p>
            <a:r>
              <a:rPr lang="en-US" b="0" dirty="0" smtClean="0">
                <a:solidFill>
                  <a:srgbClr val="FFFFFF"/>
                </a:solidFill>
                <a:latin typeface="Gill Sans"/>
                <a:cs typeface="Gill Sans"/>
              </a:rPr>
              <a:t>“On the first day of logging the Facebook clickstream, more than 400 gigabytes of data was collected. The load, index, and aggregation processes for this data set really taxed the Oracle data warehouse. Even after significant tuning, we were unable to aggregate a day of clickstream data in less than 24 hours.” </a:t>
            </a:r>
          </a:p>
        </p:txBody>
      </p:sp>
      <p:sp>
        <p:nvSpPr>
          <p:cNvPr id="7" name="TextBox 6"/>
          <p:cNvSpPr txBox="1"/>
          <p:nvPr/>
        </p:nvSpPr>
        <p:spPr>
          <a:xfrm>
            <a:off x="381000" y="4572000"/>
            <a:ext cx="6553200" cy="584776"/>
          </a:xfrm>
          <a:prstGeom prst="rect">
            <a:avLst/>
          </a:prstGeom>
          <a:noFill/>
        </p:spPr>
        <p:txBody>
          <a:bodyPr wrap="square" rtlCol="0">
            <a:spAutoFit/>
          </a:bodyPr>
          <a:lstStyle/>
          <a:p>
            <a:r>
              <a:rPr lang="en-US" b="0" dirty="0" smtClean="0">
                <a:solidFill>
                  <a:srgbClr val="FFFFFF"/>
                </a:solidFill>
                <a:latin typeface="Gill Sans"/>
                <a:cs typeface="Gill Sans"/>
              </a:rPr>
              <a:t>Jeff </a:t>
            </a:r>
            <a:r>
              <a:rPr lang="en-US" b="0" dirty="0" err="1" smtClean="0">
                <a:solidFill>
                  <a:srgbClr val="FFFFFF"/>
                </a:solidFill>
                <a:latin typeface="Gill Sans"/>
                <a:cs typeface="Gill Sans"/>
              </a:rPr>
              <a:t>Hammerbacher</a:t>
            </a:r>
            <a:r>
              <a:rPr lang="en-US" b="0" dirty="0" smtClean="0">
                <a:solidFill>
                  <a:srgbClr val="FFFFFF"/>
                </a:solidFill>
                <a:latin typeface="Gill Sans"/>
                <a:cs typeface="Gill Sans"/>
              </a:rPr>
              <a:t>, Information Platforms and the Rise of the Data Scientist. </a:t>
            </a:r>
            <a:br>
              <a:rPr lang="en-US" b="0" dirty="0" smtClean="0">
                <a:solidFill>
                  <a:srgbClr val="FFFFFF"/>
                </a:solidFill>
                <a:latin typeface="Gill Sans"/>
                <a:cs typeface="Gill Sans"/>
              </a:rPr>
            </a:br>
            <a:r>
              <a:rPr lang="en-US" b="0" dirty="0" smtClean="0">
                <a:solidFill>
                  <a:srgbClr val="FFFFFF"/>
                </a:solidFill>
                <a:latin typeface="Gill Sans"/>
                <a:cs typeface="Gill Sans"/>
              </a:rPr>
              <a:t>In, </a:t>
            </a:r>
            <a:r>
              <a:rPr lang="en-US" b="0" i="1" dirty="0" smtClean="0">
                <a:solidFill>
                  <a:srgbClr val="FFFFFF"/>
                </a:solidFill>
                <a:latin typeface="Gill Sans"/>
                <a:cs typeface="Gill Sans"/>
              </a:rPr>
              <a:t>Beautiful Data</a:t>
            </a:r>
            <a:r>
              <a:rPr lang="en-US" b="0" dirty="0" smtClean="0">
                <a:solidFill>
                  <a:srgbClr val="FFFFFF"/>
                </a:solidFill>
                <a:latin typeface="Gill Sans"/>
                <a:cs typeface="Gill Sans"/>
              </a:rPr>
              <a:t>, O’Reilly, 2009. </a:t>
            </a:r>
            <a:endParaRPr lang="en-US" sz="1050" b="0" dirty="0">
              <a:solidFill>
                <a:srgbClr val="FFFFFF"/>
              </a:solidFill>
              <a:latin typeface="Gill Sans"/>
              <a:cs typeface="Gill Sans"/>
            </a:endParaRPr>
          </a:p>
        </p:txBody>
      </p:sp>
    </p:spTree>
    <p:extLst>
      <p:ext uri="{BB962C8B-B14F-4D97-AF65-F5344CB8AC3E}">
        <p14:creationId xmlns:p14="http://schemas.microsoft.com/office/powerpoint/2010/main" val="7752403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Hive: Example</a:t>
            </a:r>
            <a:endParaRPr lang="en-US" dirty="0"/>
          </a:p>
        </p:txBody>
      </p:sp>
      <p:sp>
        <p:nvSpPr>
          <p:cNvPr id="3" name="Content Placeholder 2"/>
          <p:cNvSpPr>
            <a:spLocks noGrp="1"/>
          </p:cNvSpPr>
          <p:nvPr>
            <p:ph idx="1"/>
          </p:nvPr>
        </p:nvSpPr>
        <p:spPr/>
        <p:txBody>
          <a:bodyPr/>
          <a:lstStyle/>
          <a:p>
            <a:r>
              <a:rPr lang="en-US" dirty="0" smtClean="0"/>
              <a:t>Hive looks similar to an SQL database</a:t>
            </a:r>
          </a:p>
          <a:p>
            <a:r>
              <a:rPr lang="en-US" dirty="0" smtClean="0"/>
              <a:t>Relational join on two tables:</a:t>
            </a:r>
          </a:p>
          <a:p>
            <a:pPr lvl="1"/>
            <a:r>
              <a:rPr lang="en-US" dirty="0" smtClean="0"/>
              <a:t>Table of word counts from Shakespeare collection</a:t>
            </a:r>
          </a:p>
          <a:p>
            <a:pPr lvl="1"/>
            <a:r>
              <a:rPr lang="en-US" dirty="0" smtClean="0"/>
              <a:t>Table of word counts from the bible</a:t>
            </a:r>
          </a:p>
          <a:p>
            <a:pPr lvl="1"/>
            <a:endParaRPr lang="en-US" dirty="0"/>
          </a:p>
        </p:txBody>
      </p:sp>
      <p:sp>
        <p:nvSpPr>
          <p:cNvPr id="4" name="TextBox 3"/>
          <p:cNvSpPr txBox="1">
            <a:spLocks noChangeArrowheads="1"/>
          </p:cNvSpPr>
          <p:nvPr/>
        </p:nvSpPr>
        <p:spPr bwMode="auto">
          <a:xfrm>
            <a:off x="0" y="6611938"/>
            <a:ext cx="3276600" cy="246221"/>
          </a:xfrm>
          <a:prstGeom prst="rect">
            <a:avLst/>
          </a:prstGeom>
          <a:noFill/>
          <a:ln w="9525">
            <a:noFill/>
            <a:miter lim="800000"/>
            <a:headEnd/>
            <a:tailEnd/>
          </a:ln>
        </p:spPr>
        <p:txBody>
          <a:bodyPr wrap="square">
            <a:spAutoFit/>
          </a:bodyPr>
          <a:lstStyle/>
          <a:p>
            <a:r>
              <a:rPr lang="en-US" sz="1000" b="0" dirty="0">
                <a:solidFill>
                  <a:schemeClr val="bg2"/>
                </a:solidFill>
              </a:rPr>
              <a:t>Source: </a:t>
            </a:r>
            <a:r>
              <a:rPr lang="en-US" sz="1000" b="0" dirty="0" smtClean="0">
                <a:solidFill>
                  <a:schemeClr val="bg2"/>
                </a:solidFill>
              </a:rPr>
              <a:t>Material drawn from </a:t>
            </a:r>
            <a:r>
              <a:rPr lang="en-US" sz="1000" b="0" dirty="0" err="1" smtClean="0">
                <a:solidFill>
                  <a:schemeClr val="bg2"/>
                </a:solidFill>
              </a:rPr>
              <a:t>Cloudera</a:t>
            </a:r>
            <a:r>
              <a:rPr lang="en-US" sz="1000" b="0" dirty="0" smtClean="0">
                <a:solidFill>
                  <a:schemeClr val="bg2"/>
                </a:solidFill>
              </a:rPr>
              <a:t> training VM</a:t>
            </a:r>
            <a:endParaRPr lang="en-US" sz="1000" b="0" dirty="0">
              <a:solidFill>
                <a:schemeClr val="bg2"/>
              </a:solidFill>
            </a:endParaRPr>
          </a:p>
        </p:txBody>
      </p:sp>
      <p:sp>
        <p:nvSpPr>
          <p:cNvPr id="5" name="TextBox 4"/>
          <p:cNvSpPr txBox="1"/>
          <p:nvPr/>
        </p:nvSpPr>
        <p:spPr>
          <a:xfrm>
            <a:off x="1143000" y="2971800"/>
            <a:ext cx="7010400" cy="3539430"/>
          </a:xfrm>
          <a:prstGeom prst="rect">
            <a:avLst/>
          </a:prstGeom>
          <a:noFill/>
        </p:spPr>
        <p:txBody>
          <a:bodyPr wrap="square" rtlCol="0">
            <a:spAutoFit/>
          </a:bodyPr>
          <a:lstStyle/>
          <a:p>
            <a:r>
              <a:rPr lang="en-US" b="0" dirty="0" smtClean="0">
                <a:solidFill>
                  <a:schemeClr val="bg1"/>
                </a:solidFill>
              </a:rPr>
              <a:t>SELECT </a:t>
            </a:r>
            <a:r>
              <a:rPr lang="en-US" b="0" dirty="0" err="1" smtClean="0">
                <a:solidFill>
                  <a:schemeClr val="bg1"/>
                </a:solidFill>
              </a:rPr>
              <a:t>s.word</a:t>
            </a:r>
            <a:r>
              <a:rPr lang="en-US" b="0" dirty="0" smtClean="0">
                <a:solidFill>
                  <a:schemeClr val="bg1"/>
                </a:solidFill>
              </a:rPr>
              <a:t>, </a:t>
            </a:r>
            <a:r>
              <a:rPr lang="en-US" b="0" dirty="0" err="1" smtClean="0">
                <a:solidFill>
                  <a:schemeClr val="bg1"/>
                </a:solidFill>
              </a:rPr>
              <a:t>s.freq</a:t>
            </a:r>
            <a:r>
              <a:rPr lang="en-US" b="0" dirty="0" smtClean="0">
                <a:solidFill>
                  <a:schemeClr val="bg1"/>
                </a:solidFill>
              </a:rPr>
              <a:t>, </a:t>
            </a:r>
            <a:r>
              <a:rPr lang="en-US" b="0" dirty="0" err="1" smtClean="0">
                <a:solidFill>
                  <a:schemeClr val="bg1"/>
                </a:solidFill>
              </a:rPr>
              <a:t>k.freq</a:t>
            </a:r>
            <a:r>
              <a:rPr lang="en-US" b="0" dirty="0" smtClean="0">
                <a:solidFill>
                  <a:schemeClr val="bg1"/>
                </a:solidFill>
              </a:rPr>
              <a:t> FROM </a:t>
            </a:r>
            <a:r>
              <a:rPr lang="en-US" b="0" dirty="0" err="1" smtClean="0">
                <a:solidFill>
                  <a:schemeClr val="bg1"/>
                </a:solidFill>
              </a:rPr>
              <a:t>shakespeare</a:t>
            </a:r>
            <a:r>
              <a:rPr lang="en-US" b="0" dirty="0" smtClean="0">
                <a:solidFill>
                  <a:schemeClr val="bg1"/>
                </a:solidFill>
              </a:rPr>
              <a:t> s </a:t>
            </a:r>
          </a:p>
          <a:p>
            <a:r>
              <a:rPr lang="en-US" b="0" dirty="0" smtClean="0">
                <a:solidFill>
                  <a:schemeClr val="bg1"/>
                </a:solidFill>
              </a:rPr>
              <a:t>  JOIN bible k ON (</a:t>
            </a:r>
            <a:r>
              <a:rPr lang="en-US" b="0" dirty="0" err="1" smtClean="0">
                <a:solidFill>
                  <a:schemeClr val="bg1"/>
                </a:solidFill>
              </a:rPr>
              <a:t>s.word</a:t>
            </a:r>
            <a:r>
              <a:rPr lang="en-US" b="0" dirty="0" smtClean="0">
                <a:solidFill>
                  <a:schemeClr val="bg1"/>
                </a:solidFill>
              </a:rPr>
              <a:t> = </a:t>
            </a:r>
            <a:r>
              <a:rPr lang="en-US" b="0" dirty="0" err="1" smtClean="0">
                <a:solidFill>
                  <a:schemeClr val="bg1"/>
                </a:solidFill>
              </a:rPr>
              <a:t>k.word</a:t>
            </a:r>
            <a:r>
              <a:rPr lang="en-US" b="0" dirty="0" smtClean="0">
                <a:solidFill>
                  <a:schemeClr val="bg1"/>
                </a:solidFill>
              </a:rPr>
              <a:t>) WHERE </a:t>
            </a:r>
            <a:r>
              <a:rPr lang="en-US" b="0" dirty="0" err="1" smtClean="0">
                <a:solidFill>
                  <a:schemeClr val="bg1"/>
                </a:solidFill>
              </a:rPr>
              <a:t>s.freq</a:t>
            </a:r>
            <a:r>
              <a:rPr lang="en-US" b="0" dirty="0" smtClean="0">
                <a:solidFill>
                  <a:schemeClr val="bg1"/>
                </a:solidFill>
              </a:rPr>
              <a:t> &gt;= 1 AND </a:t>
            </a:r>
            <a:r>
              <a:rPr lang="en-US" b="0" dirty="0" err="1" smtClean="0">
                <a:solidFill>
                  <a:schemeClr val="bg1"/>
                </a:solidFill>
              </a:rPr>
              <a:t>k.freq</a:t>
            </a:r>
            <a:r>
              <a:rPr lang="en-US" b="0" dirty="0" smtClean="0">
                <a:solidFill>
                  <a:schemeClr val="bg1"/>
                </a:solidFill>
              </a:rPr>
              <a:t> &gt;= 1 </a:t>
            </a:r>
            <a:br>
              <a:rPr lang="en-US" b="0" dirty="0" smtClean="0">
                <a:solidFill>
                  <a:schemeClr val="bg1"/>
                </a:solidFill>
              </a:rPr>
            </a:br>
            <a:r>
              <a:rPr lang="en-US" b="0" dirty="0" smtClean="0">
                <a:solidFill>
                  <a:schemeClr val="bg1"/>
                </a:solidFill>
              </a:rPr>
              <a:t>  ORDER BY </a:t>
            </a:r>
            <a:r>
              <a:rPr lang="en-US" b="0" dirty="0" err="1" smtClean="0">
                <a:solidFill>
                  <a:schemeClr val="bg1"/>
                </a:solidFill>
              </a:rPr>
              <a:t>s.freq</a:t>
            </a:r>
            <a:r>
              <a:rPr lang="en-US" b="0" dirty="0" smtClean="0">
                <a:solidFill>
                  <a:schemeClr val="bg1"/>
                </a:solidFill>
              </a:rPr>
              <a:t> DESC LIMIT 10;</a:t>
            </a:r>
          </a:p>
          <a:p>
            <a:endParaRPr lang="en-US" b="0" dirty="0" smtClean="0">
              <a:solidFill>
                <a:schemeClr val="bg1"/>
              </a:solidFill>
            </a:endParaRPr>
          </a:p>
          <a:p>
            <a:r>
              <a:rPr lang="en-US" b="0" dirty="0" smtClean="0">
                <a:solidFill>
                  <a:schemeClr val="bg1"/>
                </a:solidFill>
              </a:rPr>
              <a:t>the	25848	62394</a:t>
            </a:r>
          </a:p>
          <a:p>
            <a:r>
              <a:rPr lang="en-US" b="0" dirty="0" smtClean="0">
                <a:solidFill>
                  <a:schemeClr val="bg1"/>
                </a:solidFill>
              </a:rPr>
              <a:t>I	23031	8854</a:t>
            </a:r>
          </a:p>
          <a:p>
            <a:r>
              <a:rPr lang="en-US" b="0" dirty="0" smtClean="0">
                <a:solidFill>
                  <a:schemeClr val="bg1"/>
                </a:solidFill>
              </a:rPr>
              <a:t>and	19671	38985</a:t>
            </a:r>
          </a:p>
          <a:p>
            <a:r>
              <a:rPr lang="en-US" b="0" dirty="0" smtClean="0">
                <a:solidFill>
                  <a:schemeClr val="bg1"/>
                </a:solidFill>
              </a:rPr>
              <a:t>to	18038	13526</a:t>
            </a:r>
          </a:p>
          <a:p>
            <a:r>
              <a:rPr lang="en-US" b="0" dirty="0" smtClean="0">
                <a:solidFill>
                  <a:schemeClr val="bg1"/>
                </a:solidFill>
              </a:rPr>
              <a:t>of	16700	34654</a:t>
            </a:r>
          </a:p>
          <a:p>
            <a:r>
              <a:rPr lang="en-US" b="0" dirty="0" smtClean="0">
                <a:solidFill>
                  <a:schemeClr val="bg1"/>
                </a:solidFill>
              </a:rPr>
              <a:t>a	14170	8057</a:t>
            </a:r>
          </a:p>
          <a:p>
            <a:r>
              <a:rPr lang="en-US" b="0" dirty="0" smtClean="0">
                <a:solidFill>
                  <a:schemeClr val="bg1"/>
                </a:solidFill>
              </a:rPr>
              <a:t>you	12702	2720</a:t>
            </a:r>
          </a:p>
          <a:p>
            <a:r>
              <a:rPr lang="en-US" b="0" dirty="0" smtClean="0">
                <a:solidFill>
                  <a:schemeClr val="bg1"/>
                </a:solidFill>
              </a:rPr>
              <a:t>my	11297	4135</a:t>
            </a:r>
          </a:p>
          <a:p>
            <a:r>
              <a:rPr lang="en-US" b="0" dirty="0" smtClean="0">
                <a:solidFill>
                  <a:schemeClr val="bg1"/>
                </a:solidFill>
              </a:rPr>
              <a:t>in	10797	12445</a:t>
            </a:r>
          </a:p>
          <a:p>
            <a:r>
              <a:rPr lang="en-US" b="0" dirty="0" smtClean="0">
                <a:solidFill>
                  <a:schemeClr val="bg1"/>
                </a:solidFill>
              </a:rPr>
              <a:t>is	8882	6884</a:t>
            </a:r>
            <a:endParaRPr lang="en-US" b="0" dirty="0">
              <a:solidFill>
                <a:schemeClr val="bg1"/>
              </a:solidFill>
            </a:endParaRPr>
          </a:p>
        </p:txBody>
      </p:sp>
    </p:spTree>
    <p:extLst>
      <p:ext uri="{BB962C8B-B14F-4D97-AF65-F5344CB8AC3E}">
        <p14:creationId xmlns:p14="http://schemas.microsoft.com/office/powerpoint/2010/main" val="1262526858"/>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Hive: Behind the Scenes</a:t>
            </a:r>
            <a:endParaRPr lang="en-US" dirty="0"/>
          </a:p>
        </p:txBody>
      </p:sp>
      <p:sp>
        <p:nvSpPr>
          <p:cNvPr id="4" name="TextBox 3"/>
          <p:cNvSpPr txBox="1"/>
          <p:nvPr/>
        </p:nvSpPr>
        <p:spPr>
          <a:xfrm>
            <a:off x="838200" y="1302603"/>
            <a:ext cx="7010400" cy="830997"/>
          </a:xfrm>
          <a:prstGeom prst="rect">
            <a:avLst/>
          </a:prstGeom>
          <a:noFill/>
        </p:spPr>
        <p:txBody>
          <a:bodyPr wrap="square" rtlCol="0">
            <a:spAutoFit/>
          </a:bodyPr>
          <a:lstStyle/>
          <a:p>
            <a:r>
              <a:rPr lang="en-US" b="0" dirty="0" smtClean="0">
                <a:solidFill>
                  <a:schemeClr val="bg1"/>
                </a:solidFill>
              </a:rPr>
              <a:t>SELECT </a:t>
            </a:r>
            <a:r>
              <a:rPr lang="en-US" b="0" dirty="0" err="1" smtClean="0">
                <a:solidFill>
                  <a:schemeClr val="bg1"/>
                </a:solidFill>
              </a:rPr>
              <a:t>s.word</a:t>
            </a:r>
            <a:r>
              <a:rPr lang="en-US" b="0" dirty="0" smtClean="0">
                <a:solidFill>
                  <a:schemeClr val="bg1"/>
                </a:solidFill>
              </a:rPr>
              <a:t>, </a:t>
            </a:r>
            <a:r>
              <a:rPr lang="en-US" b="0" dirty="0" err="1" smtClean="0">
                <a:solidFill>
                  <a:schemeClr val="bg1"/>
                </a:solidFill>
              </a:rPr>
              <a:t>s.freq</a:t>
            </a:r>
            <a:r>
              <a:rPr lang="en-US" b="0" dirty="0" smtClean="0">
                <a:solidFill>
                  <a:schemeClr val="bg1"/>
                </a:solidFill>
              </a:rPr>
              <a:t>, </a:t>
            </a:r>
            <a:r>
              <a:rPr lang="en-US" b="0" dirty="0" err="1" smtClean="0">
                <a:solidFill>
                  <a:schemeClr val="bg1"/>
                </a:solidFill>
              </a:rPr>
              <a:t>k.freq</a:t>
            </a:r>
            <a:r>
              <a:rPr lang="en-US" b="0" dirty="0" smtClean="0">
                <a:solidFill>
                  <a:schemeClr val="bg1"/>
                </a:solidFill>
              </a:rPr>
              <a:t> FROM </a:t>
            </a:r>
            <a:r>
              <a:rPr lang="en-US" b="0" dirty="0" err="1" smtClean="0">
                <a:solidFill>
                  <a:schemeClr val="bg1"/>
                </a:solidFill>
              </a:rPr>
              <a:t>shakespeare</a:t>
            </a:r>
            <a:r>
              <a:rPr lang="en-US" b="0" dirty="0" smtClean="0">
                <a:solidFill>
                  <a:schemeClr val="bg1"/>
                </a:solidFill>
              </a:rPr>
              <a:t> s </a:t>
            </a:r>
          </a:p>
          <a:p>
            <a:r>
              <a:rPr lang="en-US" b="0" dirty="0" smtClean="0">
                <a:solidFill>
                  <a:schemeClr val="bg1"/>
                </a:solidFill>
              </a:rPr>
              <a:t>  JOIN bible k ON (</a:t>
            </a:r>
            <a:r>
              <a:rPr lang="en-US" b="0" dirty="0" err="1" smtClean="0">
                <a:solidFill>
                  <a:schemeClr val="bg1"/>
                </a:solidFill>
              </a:rPr>
              <a:t>s.word</a:t>
            </a:r>
            <a:r>
              <a:rPr lang="en-US" b="0" dirty="0" smtClean="0">
                <a:solidFill>
                  <a:schemeClr val="bg1"/>
                </a:solidFill>
              </a:rPr>
              <a:t> = </a:t>
            </a:r>
            <a:r>
              <a:rPr lang="en-US" b="0" dirty="0" err="1" smtClean="0">
                <a:solidFill>
                  <a:schemeClr val="bg1"/>
                </a:solidFill>
              </a:rPr>
              <a:t>k.word</a:t>
            </a:r>
            <a:r>
              <a:rPr lang="en-US" b="0" dirty="0" smtClean="0">
                <a:solidFill>
                  <a:schemeClr val="bg1"/>
                </a:solidFill>
              </a:rPr>
              <a:t>) WHERE </a:t>
            </a:r>
            <a:r>
              <a:rPr lang="en-US" b="0" dirty="0" err="1" smtClean="0">
                <a:solidFill>
                  <a:schemeClr val="bg1"/>
                </a:solidFill>
              </a:rPr>
              <a:t>s.freq</a:t>
            </a:r>
            <a:r>
              <a:rPr lang="en-US" b="0" dirty="0" smtClean="0">
                <a:solidFill>
                  <a:schemeClr val="bg1"/>
                </a:solidFill>
              </a:rPr>
              <a:t> &gt;= 1 AND </a:t>
            </a:r>
            <a:r>
              <a:rPr lang="en-US" b="0" dirty="0" err="1" smtClean="0">
                <a:solidFill>
                  <a:schemeClr val="bg1"/>
                </a:solidFill>
              </a:rPr>
              <a:t>k.freq</a:t>
            </a:r>
            <a:r>
              <a:rPr lang="en-US" b="0" dirty="0" smtClean="0">
                <a:solidFill>
                  <a:schemeClr val="bg1"/>
                </a:solidFill>
              </a:rPr>
              <a:t> &gt;= 1 </a:t>
            </a:r>
            <a:br>
              <a:rPr lang="en-US" b="0" dirty="0" smtClean="0">
                <a:solidFill>
                  <a:schemeClr val="bg1"/>
                </a:solidFill>
              </a:rPr>
            </a:br>
            <a:r>
              <a:rPr lang="en-US" b="0" dirty="0" smtClean="0">
                <a:solidFill>
                  <a:schemeClr val="bg1"/>
                </a:solidFill>
              </a:rPr>
              <a:t>  ORDER BY </a:t>
            </a:r>
            <a:r>
              <a:rPr lang="en-US" b="0" dirty="0" err="1" smtClean="0">
                <a:solidFill>
                  <a:schemeClr val="bg1"/>
                </a:solidFill>
              </a:rPr>
              <a:t>s.freq</a:t>
            </a:r>
            <a:r>
              <a:rPr lang="en-US" b="0" dirty="0" smtClean="0">
                <a:solidFill>
                  <a:schemeClr val="bg1"/>
                </a:solidFill>
              </a:rPr>
              <a:t> DESC LIMIT 10;</a:t>
            </a:r>
          </a:p>
        </p:txBody>
      </p:sp>
      <p:sp>
        <p:nvSpPr>
          <p:cNvPr id="5" name="TextBox 4"/>
          <p:cNvSpPr txBox="1"/>
          <p:nvPr/>
        </p:nvSpPr>
        <p:spPr>
          <a:xfrm>
            <a:off x="762000" y="3863370"/>
            <a:ext cx="6781800" cy="784830"/>
          </a:xfrm>
          <a:prstGeom prst="rect">
            <a:avLst/>
          </a:prstGeom>
          <a:noFill/>
        </p:spPr>
        <p:txBody>
          <a:bodyPr wrap="square" rtlCol="0">
            <a:spAutoFit/>
          </a:bodyPr>
          <a:lstStyle/>
          <a:p>
            <a:r>
              <a:rPr lang="en-US" sz="900" b="0" dirty="0" smtClean="0">
                <a:solidFill>
                  <a:schemeClr val="bg1"/>
                </a:solidFill>
              </a:rPr>
              <a:t>(TOK_QUERY (TOK_FROM (TOK_JOIN (TOK_TABREF </a:t>
            </a:r>
            <a:r>
              <a:rPr lang="en-US" sz="900" b="0" dirty="0" err="1" smtClean="0">
                <a:solidFill>
                  <a:schemeClr val="bg1"/>
                </a:solidFill>
              </a:rPr>
              <a:t>shakespeare</a:t>
            </a:r>
            <a:r>
              <a:rPr lang="en-US" sz="900" b="0" dirty="0" smtClean="0">
                <a:solidFill>
                  <a:schemeClr val="bg1"/>
                </a:solidFill>
              </a:rPr>
              <a:t> s) (TOK_TABREF bible k) (= (. (TOK_TABLE_OR_COL s) word) (. (TOK_TABLE_OR_COL k) word)))) (TOK_INSERT (TOK_DESTINATION (TOK_DIR TOK_TMP_FILE)) (TOK_SELECT (TOK_SELEXPR (. (TOK_TABLE_OR_COL s) word)) (TOK_SELEXPR (. (TOK_TABLE_OR_COL s) freq)) (TOK_SELEXPR (. (TOK_TABLE_OR_COL k) freq))) (TOK_WHERE (AND (&gt;= (. (TOK_TABLE_OR_COL s) freq) 1) (&gt;= (. (TOK_TABLE_OR_COL k) freq) 1))) (TOK_ORDERBY (TOK_TABSORTCOLNAMEDESC (. (TOK_TABLE_OR_COL s) freq))) (TOK_LIMIT 10)))</a:t>
            </a:r>
            <a:endParaRPr lang="en-US" sz="900" b="0" dirty="0">
              <a:solidFill>
                <a:schemeClr val="bg1"/>
              </a:solidFill>
            </a:endParaRPr>
          </a:p>
        </p:txBody>
      </p:sp>
      <p:sp>
        <p:nvSpPr>
          <p:cNvPr id="9" name="Down Arrow 8"/>
          <p:cNvSpPr/>
          <p:nvPr/>
        </p:nvSpPr>
        <p:spPr bwMode="auto">
          <a:xfrm>
            <a:off x="3733800" y="2590800"/>
            <a:ext cx="838200" cy="838200"/>
          </a:xfrm>
          <a:prstGeom prst="downArrow">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endParaRPr>
          </a:p>
        </p:txBody>
      </p:sp>
      <p:sp>
        <p:nvSpPr>
          <p:cNvPr id="10" name="Down Arrow 9"/>
          <p:cNvSpPr/>
          <p:nvPr/>
        </p:nvSpPr>
        <p:spPr bwMode="auto">
          <a:xfrm>
            <a:off x="3733800" y="4953000"/>
            <a:ext cx="838200" cy="838200"/>
          </a:xfrm>
          <a:prstGeom prst="downArrow">
            <a:avLst/>
          </a:prstGeom>
          <a:ln>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endParaRPr>
          </a:p>
        </p:txBody>
      </p:sp>
      <p:sp>
        <p:nvSpPr>
          <p:cNvPr id="11" name="TextBox 10"/>
          <p:cNvSpPr txBox="1"/>
          <p:nvPr/>
        </p:nvSpPr>
        <p:spPr>
          <a:xfrm>
            <a:off x="2133600" y="5867400"/>
            <a:ext cx="4038600" cy="338554"/>
          </a:xfrm>
          <a:prstGeom prst="rect">
            <a:avLst/>
          </a:prstGeom>
          <a:noFill/>
        </p:spPr>
        <p:txBody>
          <a:bodyPr wrap="square" rtlCol="0">
            <a:spAutoFit/>
          </a:bodyPr>
          <a:lstStyle/>
          <a:p>
            <a:pPr algn="ctr"/>
            <a:r>
              <a:rPr lang="en-US" b="0" dirty="0" smtClean="0">
                <a:solidFill>
                  <a:schemeClr val="bg1"/>
                </a:solidFill>
              </a:rPr>
              <a:t>(one or more of MapReduce jobs)</a:t>
            </a:r>
          </a:p>
        </p:txBody>
      </p:sp>
      <p:sp>
        <p:nvSpPr>
          <p:cNvPr id="12" name="TextBox 11"/>
          <p:cNvSpPr txBox="1"/>
          <p:nvPr/>
        </p:nvSpPr>
        <p:spPr>
          <a:xfrm>
            <a:off x="2133600" y="3505200"/>
            <a:ext cx="4038600" cy="338554"/>
          </a:xfrm>
          <a:prstGeom prst="rect">
            <a:avLst/>
          </a:prstGeom>
          <a:noFill/>
        </p:spPr>
        <p:txBody>
          <a:bodyPr wrap="square" rtlCol="0">
            <a:spAutoFit/>
          </a:bodyPr>
          <a:lstStyle/>
          <a:p>
            <a:pPr algn="ctr"/>
            <a:r>
              <a:rPr lang="en-US" b="0" dirty="0" smtClean="0">
                <a:solidFill>
                  <a:schemeClr val="bg1"/>
                </a:solidFill>
              </a:rPr>
              <a:t>(Abstract Syntax Tree)</a:t>
            </a:r>
          </a:p>
        </p:txBody>
      </p:sp>
    </p:spTree>
    <p:extLst>
      <p:ext uri="{BB962C8B-B14F-4D97-AF65-F5344CB8AC3E}">
        <p14:creationId xmlns:p14="http://schemas.microsoft.com/office/powerpoint/2010/main" val="375825130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2"/>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9" grpId="0" animBg="1"/>
      <p:bldP spid="10" grpId="0" animBg="1"/>
      <p:bldP spid="11" grpId="0"/>
      <p:bldP spid="1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Hive: Behind the Scenes</a:t>
            </a:r>
            <a:endParaRPr lang="en-US" dirty="0"/>
          </a:p>
        </p:txBody>
      </p:sp>
      <p:sp>
        <p:nvSpPr>
          <p:cNvPr id="6" name="TextBox 5"/>
          <p:cNvSpPr txBox="1"/>
          <p:nvPr/>
        </p:nvSpPr>
        <p:spPr>
          <a:xfrm>
            <a:off x="457200" y="1066800"/>
            <a:ext cx="2514600" cy="5370701"/>
          </a:xfrm>
          <a:prstGeom prst="rect">
            <a:avLst/>
          </a:prstGeom>
          <a:noFill/>
        </p:spPr>
        <p:txBody>
          <a:bodyPr wrap="square" rtlCol="0">
            <a:spAutoFit/>
          </a:bodyPr>
          <a:lstStyle/>
          <a:p>
            <a:r>
              <a:rPr lang="en-US" sz="700" b="0" dirty="0" smtClean="0">
                <a:solidFill>
                  <a:schemeClr val="bg1"/>
                </a:solidFill>
              </a:rPr>
              <a:t>STAGE DEPENDENCIES:</a:t>
            </a:r>
          </a:p>
          <a:p>
            <a:r>
              <a:rPr lang="en-US" sz="700" b="0" dirty="0" smtClean="0">
                <a:solidFill>
                  <a:schemeClr val="bg1"/>
                </a:solidFill>
              </a:rPr>
              <a:t>  Stage-1 is a root stage</a:t>
            </a:r>
          </a:p>
          <a:p>
            <a:r>
              <a:rPr lang="en-US" sz="700" b="0" dirty="0" smtClean="0">
                <a:solidFill>
                  <a:schemeClr val="bg1"/>
                </a:solidFill>
              </a:rPr>
              <a:t>  Stage-2 depends on stages: Stage-1</a:t>
            </a:r>
          </a:p>
          <a:p>
            <a:r>
              <a:rPr lang="en-US" sz="700" b="0" dirty="0" smtClean="0">
                <a:solidFill>
                  <a:schemeClr val="bg1"/>
                </a:solidFill>
              </a:rPr>
              <a:t>  Stage-0 is a root stage</a:t>
            </a:r>
          </a:p>
          <a:p>
            <a:endParaRPr lang="en-US" sz="700" b="0" dirty="0" smtClean="0">
              <a:solidFill>
                <a:schemeClr val="bg1"/>
              </a:solidFill>
            </a:endParaRPr>
          </a:p>
          <a:p>
            <a:r>
              <a:rPr lang="en-US" sz="700" b="0" dirty="0" smtClean="0">
                <a:solidFill>
                  <a:schemeClr val="bg1"/>
                </a:solidFill>
              </a:rPr>
              <a:t>STAGE PLANS:</a:t>
            </a:r>
          </a:p>
          <a:p>
            <a:r>
              <a:rPr lang="en-US" sz="700" b="0" dirty="0" smtClean="0">
                <a:solidFill>
                  <a:schemeClr val="bg1"/>
                </a:solidFill>
              </a:rPr>
              <a:t>  Stage: Stage-1</a:t>
            </a:r>
          </a:p>
          <a:p>
            <a:r>
              <a:rPr lang="en-US" sz="700" b="0" dirty="0" smtClean="0">
                <a:solidFill>
                  <a:schemeClr val="bg1"/>
                </a:solidFill>
              </a:rPr>
              <a:t>    Map Reduce</a:t>
            </a:r>
          </a:p>
          <a:p>
            <a:r>
              <a:rPr lang="en-US" sz="700" b="0" dirty="0" smtClean="0">
                <a:solidFill>
                  <a:schemeClr val="bg1"/>
                </a:solidFill>
              </a:rPr>
              <a:t>      Alias -&gt; Map Operator Tree:</a:t>
            </a:r>
          </a:p>
          <a:p>
            <a:r>
              <a:rPr lang="en-US" sz="700" b="0" dirty="0" smtClean="0">
                <a:solidFill>
                  <a:schemeClr val="bg1"/>
                </a:solidFill>
              </a:rPr>
              <a:t>        s </a:t>
            </a:r>
          </a:p>
          <a:p>
            <a:r>
              <a:rPr lang="en-US" sz="700" b="0" dirty="0" smtClean="0">
                <a:solidFill>
                  <a:schemeClr val="bg1"/>
                </a:solidFill>
              </a:rPr>
              <a:t>          </a:t>
            </a:r>
            <a:r>
              <a:rPr lang="en-US" sz="700" b="0" dirty="0" err="1" smtClean="0">
                <a:solidFill>
                  <a:schemeClr val="bg1"/>
                </a:solidFill>
              </a:rPr>
              <a:t>TableScan</a:t>
            </a:r>
            <a:endParaRPr lang="en-US" sz="700" b="0" dirty="0" smtClean="0">
              <a:solidFill>
                <a:schemeClr val="bg1"/>
              </a:solidFill>
            </a:endParaRPr>
          </a:p>
          <a:p>
            <a:r>
              <a:rPr lang="en-US" sz="700" b="0" dirty="0" smtClean="0">
                <a:solidFill>
                  <a:schemeClr val="bg1"/>
                </a:solidFill>
              </a:rPr>
              <a:t>            alias: s</a:t>
            </a:r>
          </a:p>
          <a:p>
            <a:r>
              <a:rPr lang="en-US" sz="700" b="0" dirty="0" smtClean="0">
                <a:solidFill>
                  <a:schemeClr val="bg1"/>
                </a:solidFill>
              </a:rPr>
              <a:t>            Filter Operator</a:t>
            </a:r>
          </a:p>
          <a:p>
            <a:r>
              <a:rPr lang="en-US" sz="700" b="0" dirty="0" smtClean="0">
                <a:solidFill>
                  <a:schemeClr val="bg1"/>
                </a:solidFill>
              </a:rPr>
              <a:t>              predicate:</a:t>
            </a:r>
          </a:p>
          <a:p>
            <a:r>
              <a:rPr lang="en-US" sz="700" b="0" dirty="0" smtClean="0">
                <a:solidFill>
                  <a:schemeClr val="bg1"/>
                </a:solidFill>
              </a:rPr>
              <a:t>                  </a:t>
            </a:r>
            <a:r>
              <a:rPr lang="en-US" sz="700" b="0" dirty="0" err="1" smtClean="0">
                <a:solidFill>
                  <a:schemeClr val="bg1"/>
                </a:solidFill>
              </a:rPr>
              <a:t>expr</a:t>
            </a:r>
            <a:r>
              <a:rPr lang="en-US" sz="700" b="0" dirty="0" smtClean="0">
                <a:solidFill>
                  <a:schemeClr val="bg1"/>
                </a:solidFill>
              </a:rPr>
              <a:t>: (freq &gt;= 1)</a:t>
            </a:r>
          </a:p>
          <a:p>
            <a:r>
              <a:rPr lang="en-US" sz="700" b="0" dirty="0" smtClean="0">
                <a:solidFill>
                  <a:schemeClr val="bg1"/>
                </a:solidFill>
              </a:rPr>
              <a:t>                  type: </a:t>
            </a:r>
            <a:r>
              <a:rPr lang="en-US" sz="700" b="0" dirty="0" err="1" smtClean="0">
                <a:solidFill>
                  <a:schemeClr val="bg1"/>
                </a:solidFill>
              </a:rPr>
              <a:t>boolean</a:t>
            </a:r>
            <a:endParaRPr lang="en-US" sz="700" b="0" dirty="0" smtClean="0">
              <a:solidFill>
                <a:schemeClr val="bg1"/>
              </a:solidFill>
            </a:endParaRPr>
          </a:p>
          <a:p>
            <a:r>
              <a:rPr lang="en-US" sz="700" b="0" dirty="0" smtClean="0">
                <a:solidFill>
                  <a:schemeClr val="bg1"/>
                </a:solidFill>
              </a:rPr>
              <a:t>              Reduce Output Operator</a:t>
            </a:r>
          </a:p>
          <a:p>
            <a:r>
              <a:rPr lang="en-US" sz="700" b="0" dirty="0" smtClean="0">
                <a:solidFill>
                  <a:schemeClr val="bg1"/>
                </a:solidFill>
              </a:rPr>
              <a:t>                key expressions:</a:t>
            </a:r>
          </a:p>
          <a:p>
            <a:r>
              <a:rPr lang="en-US" sz="700" b="0" dirty="0" smtClean="0">
                <a:solidFill>
                  <a:schemeClr val="bg1"/>
                </a:solidFill>
              </a:rPr>
              <a:t>                      </a:t>
            </a:r>
            <a:r>
              <a:rPr lang="en-US" sz="700" b="0" dirty="0" err="1" smtClean="0">
                <a:solidFill>
                  <a:schemeClr val="bg1"/>
                </a:solidFill>
              </a:rPr>
              <a:t>expr</a:t>
            </a:r>
            <a:r>
              <a:rPr lang="en-US" sz="700" b="0" dirty="0" smtClean="0">
                <a:solidFill>
                  <a:schemeClr val="bg1"/>
                </a:solidFill>
              </a:rPr>
              <a:t>: word</a:t>
            </a:r>
          </a:p>
          <a:p>
            <a:r>
              <a:rPr lang="en-US" sz="700" b="0" dirty="0" smtClean="0">
                <a:solidFill>
                  <a:schemeClr val="bg1"/>
                </a:solidFill>
              </a:rPr>
              <a:t>                      type: string</a:t>
            </a:r>
          </a:p>
          <a:p>
            <a:r>
              <a:rPr lang="en-US" sz="700" b="0" dirty="0" smtClean="0">
                <a:solidFill>
                  <a:schemeClr val="bg1"/>
                </a:solidFill>
              </a:rPr>
              <a:t>                sort order: +</a:t>
            </a:r>
          </a:p>
          <a:p>
            <a:r>
              <a:rPr lang="en-US" sz="700" b="0" dirty="0" smtClean="0">
                <a:solidFill>
                  <a:schemeClr val="bg1"/>
                </a:solidFill>
              </a:rPr>
              <a:t>                Map-reduce partition columns:</a:t>
            </a:r>
          </a:p>
          <a:p>
            <a:r>
              <a:rPr lang="en-US" sz="700" b="0" dirty="0" smtClean="0">
                <a:solidFill>
                  <a:schemeClr val="bg1"/>
                </a:solidFill>
              </a:rPr>
              <a:t>                      </a:t>
            </a:r>
            <a:r>
              <a:rPr lang="en-US" sz="700" b="0" dirty="0" err="1" smtClean="0">
                <a:solidFill>
                  <a:schemeClr val="bg1"/>
                </a:solidFill>
              </a:rPr>
              <a:t>expr</a:t>
            </a:r>
            <a:r>
              <a:rPr lang="en-US" sz="700" b="0" dirty="0" smtClean="0">
                <a:solidFill>
                  <a:schemeClr val="bg1"/>
                </a:solidFill>
              </a:rPr>
              <a:t>: word</a:t>
            </a:r>
          </a:p>
          <a:p>
            <a:r>
              <a:rPr lang="en-US" sz="700" b="0" dirty="0" smtClean="0">
                <a:solidFill>
                  <a:schemeClr val="bg1"/>
                </a:solidFill>
              </a:rPr>
              <a:t>                      type: string</a:t>
            </a:r>
          </a:p>
          <a:p>
            <a:r>
              <a:rPr lang="en-US" sz="700" b="0" dirty="0" smtClean="0">
                <a:solidFill>
                  <a:schemeClr val="bg1"/>
                </a:solidFill>
              </a:rPr>
              <a:t>                tag: 0</a:t>
            </a:r>
          </a:p>
          <a:p>
            <a:r>
              <a:rPr lang="en-US" sz="700" b="0" dirty="0" smtClean="0">
                <a:solidFill>
                  <a:schemeClr val="bg1"/>
                </a:solidFill>
              </a:rPr>
              <a:t>                value expressions:</a:t>
            </a:r>
          </a:p>
          <a:p>
            <a:r>
              <a:rPr lang="en-US" sz="700" b="0" dirty="0" smtClean="0">
                <a:solidFill>
                  <a:schemeClr val="bg1"/>
                </a:solidFill>
              </a:rPr>
              <a:t>                      </a:t>
            </a:r>
            <a:r>
              <a:rPr lang="en-US" sz="700" b="0" dirty="0" err="1" smtClean="0">
                <a:solidFill>
                  <a:schemeClr val="bg1"/>
                </a:solidFill>
              </a:rPr>
              <a:t>expr</a:t>
            </a:r>
            <a:r>
              <a:rPr lang="en-US" sz="700" b="0" dirty="0" smtClean="0">
                <a:solidFill>
                  <a:schemeClr val="bg1"/>
                </a:solidFill>
              </a:rPr>
              <a:t>: freq</a:t>
            </a:r>
          </a:p>
          <a:p>
            <a:r>
              <a:rPr lang="en-US" sz="700" b="0" dirty="0" smtClean="0">
                <a:solidFill>
                  <a:schemeClr val="bg1"/>
                </a:solidFill>
              </a:rPr>
              <a:t>                      type: </a:t>
            </a:r>
            <a:r>
              <a:rPr lang="en-US" sz="700" b="0" dirty="0" err="1" smtClean="0">
                <a:solidFill>
                  <a:schemeClr val="bg1"/>
                </a:solidFill>
              </a:rPr>
              <a:t>int</a:t>
            </a:r>
            <a:endParaRPr lang="en-US" sz="700" b="0" dirty="0" smtClean="0">
              <a:solidFill>
                <a:schemeClr val="bg1"/>
              </a:solidFill>
            </a:endParaRPr>
          </a:p>
          <a:p>
            <a:r>
              <a:rPr lang="en-US" sz="700" b="0" dirty="0" smtClean="0">
                <a:solidFill>
                  <a:schemeClr val="bg1"/>
                </a:solidFill>
              </a:rPr>
              <a:t>                      </a:t>
            </a:r>
            <a:r>
              <a:rPr lang="en-US" sz="700" b="0" dirty="0" err="1" smtClean="0">
                <a:solidFill>
                  <a:schemeClr val="bg1"/>
                </a:solidFill>
              </a:rPr>
              <a:t>expr</a:t>
            </a:r>
            <a:r>
              <a:rPr lang="en-US" sz="700" b="0" dirty="0" smtClean="0">
                <a:solidFill>
                  <a:schemeClr val="bg1"/>
                </a:solidFill>
              </a:rPr>
              <a:t>: word</a:t>
            </a:r>
          </a:p>
          <a:p>
            <a:r>
              <a:rPr lang="en-US" sz="700" b="0" dirty="0" smtClean="0">
                <a:solidFill>
                  <a:schemeClr val="bg1"/>
                </a:solidFill>
              </a:rPr>
              <a:t>                      type: string</a:t>
            </a:r>
          </a:p>
          <a:p>
            <a:r>
              <a:rPr lang="en-US" sz="700" b="0" dirty="0" smtClean="0">
                <a:solidFill>
                  <a:schemeClr val="bg1"/>
                </a:solidFill>
              </a:rPr>
              <a:t>        k </a:t>
            </a:r>
          </a:p>
          <a:p>
            <a:r>
              <a:rPr lang="en-US" sz="700" b="0" dirty="0" smtClean="0">
                <a:solidFill>
                  <a:schemeClr val="bg1"/>
                </a:solidFill>
              </a:rPr>
              <a:t>          </a:t>
            </a:r>
            <a:r>
              <a:rPr lang="en-US" sz="700" b="0" dirty="0" err="1" smtClean="0">
                <a:solidFill>
                  <a:schemeClr val="bg1"/>
                </a:solidFill>
              </a:rPr>
              <a:t>TableScan</a:t>
            </a:r>
            <a:endParaRPr lang="en-US" sz="700" b="0" dirty="0" smtClean="0">
              <a:solidFill>
                <a:schemeClr val="bg1"/>
              </a:solidFill>
            </a:endParaRPr>
          </a:p>
          <a:p>
            <a:r>
              <a:rPr lang="en-US" sz="700" b="0" dirty="0" smtClean="0">
                <a:solidFill>
                  <a:schemeClr val="bg1"/>
                </a:solidFill>
              </a:rPr>
              <a:t>            alias: k</a:t>
            </a:r>
          </a:p>
          <a:p>
            <a:r>
              <a:rPr lang="en-US" sz="700" b="0" dirty="0" smtClean="0">
                <a:solidFill>
                  <a:schemeClr val="bg1"/>
                </a:solidFill>
              </a:rPr>
              <a:t>            Filter Operator</a:t>
            </a:r>
          </a:p>
          <a:p>
            <a:r>
              <a:rPr lang="en-US" sz="700" b="0" dirty="0" smtClean="0">
                <a:solidFill>
                  <a:schemeClr val="bg1"/>
                </a:solidFill>
              </a:rPr>
              <a:t>              predicate:</a:t>
            </a:r>
          </a:p>
          <a:p>
            <a:r>
              <a:rPr lang="en-US" sz="700" b="0" dirty="0" smtClean="0">
                <a:solidFill>
                  <a:schemeClr val="bg1"/>
                </a:solidFill>
              </a:rPr>
              <a:t>                  </a:t>
            </a:r>
            <a:r>
              <a:rPr lang="en-US" sz="700" b="0" dirty="0" err="1" smtClean="0">
                <a:solidFill>
                  <a:schemeClr val="bg1"/>
                </a:solidFill>
              </a:rPr>
              <a:t>expr</a:t>
            </a:r>
            <a:r>
              <a:rPr lang="en-US" sz="700" b="0" dirty="0" smtClean="0">
                <a:solidFill>
                  <a:schemeClr val="bg1"/>
                </a:solidFill>
              </a:rPr>
              <a:t>: (freq &gt;= 1)</a:t>
            </a:r>
          </a:p>
          <a:p>
            <a:r>
              <a:rPr lang="en-US" sz="700" b="0" dirty="0" smtClean="0">
                <a:solidFill>
                  <a:schemeClr val="bg1"/>
                </a:solidFill>
              </a:rPr>
              <a:t>                  type: </a:t>
            </a:r>
            <a:r>
              <a:rPr lang="en-US" sz="700" b="0" dirty="0" err="1" smtClean="0">
                <a:solidFill>
                  <a:schemeClr val="bg1"/>
                </a:solidFill>
              </a:rPr>
              <a:t>boolean</a:t>
            </a:r>
            <a:endParaRPr lang="en-US" sz="700" b="0" dirty="0" smtClean="0">
              <a:solidFill>
                <a:schemeClr val="bg1"/>
              </a:solidFill>
            </a:endParaRPr>
          </a:p>
          <a:p>
            <a:r>
              <a:rPr lang="en-US" sz="700" b="0" dirty="0" smtClean="0">
                <a:solidFill>
                  <a:schemeClr val="bg1"/>
                </a:solidFill>
              </a:rPr>
              <a:t>              Reduce Output Operator</a:t>
            </a:r>
          </a:p>
          <a:p>
            <a:r>
              <a:rPr lang="en-US" sz="700" b="0" dirty="0" smtClean="0">
                <a:solidFill>
                  <a:schemeClr val="bg1"/>
                </a:solidFill>
              </a:rPr>
              <a:t>                key expressions:</a:t>
            </a:r>
          </a:p>
          <a:p>
            <a:r>
              <a:rPr lang="en-US" sz="700" b="0" dirty="0" smtClean="0">
                <a:solidFill>
                  <a:schemeClr val="bg1"/>
                </a:solidFill>
              </a:rPr>
              <a:t>                      </a:t>
            </a:r>
            <a:r>
              <a:rPr lang="en-US" sz="700" b="0" dirty="0" err="1" smtClean="0">
                <a:solidFill>
                  <a:schemeClr val="bg1"/>
                </a:solidFill>
              </a:rPr>
              <a:t>expr</a:t>
            </a:r>
            <a:r>
              <a:rPr lang="en-US" sz="700" b="0" dirty="0" smtClean="0">
                <a:solidFill>
                  <a:schemeClr val="bg1"/>
                </a:solidFill>
              </a:rPr>
              <a:t>: word</a:t>
            </a:r>
          </a:p>
          <a:p>
            <a:r>
              <a:rPr lang="en-US" sz="700" b="0" dirty="0" smtClean="0">
                <a:solidFill>
                  <a:schemeClr val="bg1"/>
                </a:solidFill>
              </a:rPr>
              <a:t>                      type: string</a:t>
            </a:r>
          </a:p>
          <a:p>
            <a:r>
              <a:rPr lang="en-US" sz="700" b="0" dirty="0" smtClean="0">
                <a:solidFill>
                  <a:schemeClr val="bg1"/>
                </a:solidFill>
              </a:rPr>
              <a:t>                sort order: +</a:t>
            </a:r>
          </a:p>
          <a:p>
            <a:r>
              <a:rPr lang="en-US" sz="700" b="0" dirty="0" smtClean="0">
                <a:solidFill>
                  <a:schemeClr val="bg1"/>
                </a:solidFill>
              </a:rPr>
              <a:t>                Map-reduce partition columns:</a:t>
            </a:r>
          </a:p>
          <a:p>
            <a:r>
              <a:rPr lang="en-US" sz="700" b="0" dirty="0" smtClean="0">
                <a:solidFill>
                  <a:schemeClr val="bg1"/>
                </a:solidFill>
              </a:rPr>
              <a:t>                      </a:t>
            </a:r>
            <a:r>
              <a:rPr lang="en-US" sz="700" b="0" dirty="0" err="1" smtClean="0">
                <a:solidFill>
                  <a:schemeClr val="bg1"/>
                </a:solidFill>
              </a:rPr>
              <a:t>expr</a:t>
            </a:r>
            <a:r>
              <a:rPr lang="en-US" sz="700" b="0" dirty="0" smtClean="0">
                <a:solidFill>
                  <a:schemeClr val="bg1"/>
                </a:solidFill>
              </a:rPr>
              <a:t>: word</a:t>
            </a:r>
          </a:p>
          <a:p>
            <a:r>
              <a:rPr lang="en-US" sz="700" b="0" dirty="0" smtClean="0">
                <a:solidFill>
                  <a:schemeClr val="bg1"/>
                </a:solidFill>
              </a:rPr>
              <a:t>                      type: string</a:t>
            </a:r>
          </a:p>
          <a:p>
            <a:r>
              <a:rPr lang="en-US" sz="700" b="0" dirty="0" smtClean="0">
                <a:solidFill>
                  <a:schemeClr val="bg1"/>
                </a:solidFill>
              </a:rPr>
              <a:t>                tag: 1</a:t>
            </a:r>
          </a:p>
          <a:p>
            <a:r>
              <a:rPr lang="en-US" sz="700" b="0" dirty="0" smtClean="0">
                <a:solidFill>
                  <a:schemeClr val="bg1"/>
                </a:solidFill>
              </a:rPr>
              <a:t>                value expressions:</a:t>
            </a:r>
          </a:p>
          <a:p>
            <a:r>
              <a:rPr lang="en-US" sz="700" b="0" dirty="0" smtClean="0">
                <a:solidFill>
                  <a:schemeClr val="bg1"/>
                </a:solidFill>
              </a:rPr>
              <a:t>                      </a:t>
            </a:r>
            <a:r>
              <a:rPr lang="en-US" sz="700" b="0" dirty="0" err="1" smtClean="0">
                <a:solidFill>
                  <a:schemeClr val="bg1"/>
                </a:solidFill>
              </a:rPr>
              <a:t>expr</a:t>
            </a:r>
            <a:r>
              <a:rPr lang="en-US" sz="700" b="0" dirty="0" smtClean="0">
                <a:solidFill>
                  <a:schemeClr val="bg1"/>
                </a:solidFill>
              </a:rPr>
              <a:t>: freq</a:t>
            </a:r>
          </a:p>
          <a:p>
            <a:r>
              <a:rPr lang="en-US" sz="700" b="0" dirty="0" smtClean="0">
                <a:solidFill>
                  <a:schemeClr val="bg1"/>
                </a:solidFill>
              </a:rPr>
              <a:t>                      type: </a:t>
            </a:r>
            <a:r>
              <a:rPr lang="en-US" sz="700" b="0" dirty="0" err="1" smtClean="0">
                <a:solidFill>
                  <a:schemeClr val="bg1"/>
                </a:solidFill>
              </a:rPr>
              <a:t>int</a:t>
            </a:r>
            <a:endParaRPr lang="en-US" sz="700" b="0" dirty="0" smtClean="0">
              <a:solidFill>
                <a:schemeClr val="bg1"/>
              </a:solidFill>
            </a:endParaRPr>
          </a:p>
        </p:txBody>
      </p:sp>
      <p:sp>
        <p:nvSpPr>
          <p:cNvPr id="8" name="TextBox 7"/>
          <p:cNvSpPr txBox="1"/>
          <p:nvPr/>
        </p:nvSpPr>
        <p:spPr>
          <a:xfrm>
            <a:off x="2286000" y="3336935"/>
            <a:ext cx="4191000" cy="3216265"/>
          </a:xfrm>
          <a:prstGeom prst="rect">
            <a:avLst/>
          </a:prstGeom>
          <a:noFill/>
        </p:spPr>
        <p:txBody>
          <a:bodyPr wrap="square" rtlCol="0">
            <a:spAutoFit/>
          </a:bodyPr>
          <a:lstStyle/>
          <a:p>
            <a:r>
              <a:rPr lang="en-US" sz="700" b="0" dirty="0" smtClean="0">
                <a:solidFill>
                  <a:schemeClr val="bg1"/>
                </a:solidFill>
              </a:rPr>
              <a:t> Reduce Operator Tree:</a:t>
            </a:r>
          </a:p>
          <a:p>
            <a:r>
              <a:rPr lang="en-US" sz="700" b="0" dirty="0" smtClean="0">
                <a:solidFill>
                  <a:schemeClr val="bg1"/>
                </a:solidFill>
              </a:rPr>
              <a:t>        Join Operator</a:t>
            </a:r>
          </a:p>
          <a:p>
            <a:r>
              <a:rPr lang="en-US" sz="700" b="0" dirty="0" smtClean="0">
                <a:solidFill>
                  <a:schemeClr val="bg1"/>
                </a:solidFill>
              </a:rPr>
              <a:t>          condition map:</a:t>
            </a:r>
          </a:p>
          <a:p>
            <a:r>
              <a:rPr lang="en-US" sz="700" b="0" dirty="0" smtClean="0">
                <a:solidFill>
                  <a:schemeClr val="bg1"/>
                </a:solidFill>
              </a:rPr>
              <a:t>               Inner Join 0 to 1</a:t>
            </a:r>
          </a:p>
          <a:p>
            <a:r>
              <a:rPr lang="en-US" sz="700" b="0" dirty="0" smtClean="0">
                <a:solidFill>
                  <a:schemeClr val="bg1"/>
                </a:solidFill>
              </a:rPr>
              <a:t>          condition expressions:</a:t>
            </a:r>
          </a:p>
          <a:p>
            <a:r>
              <a:rPr lang="en-US" sz="700" b="0" dirty="0" smtClean="0">
                <a:solidFill>
                  <a:schemeClr val="bg1"/>
                </a:solidFill>
              </a:rPr>
              <a:t>            0 {VALUE._col0} {VALUE._col1}</a:t>
            </a:r>
          </a:p>
          <a:p>
            <a:r>
              <a:rPr lang="en-US" sz="700" b="0" dirty="0" smtClean="0">
                <a:solidFill>
                  <a:schemeClr val="bg1"/>
                </a:solidFill>
              </a:rPr>
              <a:t>            1 {VALUE._col0}</a:t>
            </a:r>
          </a:p>
          <a:p>
            <a:r>
              <a:rPr lang="en-US" sz="700" b="0" dirty="0" smtClean="0">
                <a:solidFill>
                  <a:schemeClr val="bg1"/>
                </a:solidFill>
              </a:rPr>
              <a:t>          </a:t>
            </a:r>
            <a:r>
              <a:rPr lang="en-US" sz="700" b="0" dirty="0" err="1" smtClean="0">
                <a:solidFill>
                  <a:schemeClr val="bg1"/>
                </a:solidFill>
              </a:rPr>
              <a:t>outputColumnNames</a:t>
            </a:r>
            <a:r>
              <a:rPr lang="en-US" sz="700" b="0" dirty="0" smtClean="0">
                <a:solidFill>
                  <a:schemeClr val="bg1"/>
                </a:solidFill>
              </a:rPr>
              <a:t>: _col0, _col1, _col2</a:t>
            </a:r>
          </a:p>
          <a:p>
            <a:r>
              <a:rPr lang="en-US" sz="700" b="0" dirty="0" smtClean="0">
                <a:solidFill>
                  <a:schemeClr val="bg1"/>
                </a:solidFill>
              </a:rPr>
              <a:t>          Filter Operator</a:t>
            </a:r>
          </a:p>
          <a:p>
            <a:r>
              <a:rPr lang="en-US" sz="700" b="0" dirty="0" smtClean="0">
                <a:solidFill>
                  <a:schemeClr val="bg1"/>
                </a:solidFill>
              </a:rPr>
              <a:t>            predicate:</a:t>
            </a:r>
          </a:p>
          <a:p>
            <a:r>
              <a:rPr lang="en-US" sz="700" b="0" dirty="0" smtClean="0">
                <a:solidFill>
                  <a:schemeClr val="bg1"/>
                </a:solidFill>
              </a:rPr>
              <a:t>                </a:t>
            </a:r>
            <a:r>
              <a:rPr lang="en-US" sz="700" b="0" dirty="0" err="1" smtClean="0">
                <a:solidFill>
                  <a:schemeClr val="bg1"/>
                </a:solidFill>
              </a:rPr>
              <a:t>expr</a:t>
            </a:r>
            <a:r>
              <a:rPr lang="en-US" sz="700" b="0" dirty="0" smtClean="0">
                <a:solidFill>
                  <a:schemeClr val="bg1"/>
                </a:solidFill>
              </a:rPr>
              <a:t>: ((_col0 &gt;= 1) and (_col2 &gt;= 1))</a:t>
            </a:r>
          </a:p>
          <a:p>
            <a:r>
              <a:rPr lang="en-US" sz="700" b="0" dirty="0" smtClean="0">
                <a:solidFill>
                  <a:schemeClr val="bg1"/>
                </a:solidFill>
              </a:rPr>
              <a:t>                type: </a:t>
            </a:r>
            <a:r>
              <a:rPr lang="en-US" sz="700" b="0" dirty="0" err="1" smtClean="0">
                <a:solidFill>
                  <a:schemeClr val="bg1"/>
                </a:solidFill>
              </a:rPr>
              <a:t>boolean</a:t>
            </a:r>
            <a:endParaRPr lang="en-US" sz="700" b="0" dirty="0" smtClean="0">
              <a:solidFill>
                <a:schemeClr val="bg1"/>
              </a:solidFill>
            </a:endParaRPr>
          </a:p>
          <a:p>
            <a:r>
              <a:rPr lang="en-US" sz="700" b="0" dirty="0" smtClean="0">
                <a:solidFill>
                  <a:schemeClr val="bg1"/>
                </a:solidFill>
              </a:rPr>
              <a:t>            Select Operator</a:t>
            </a:r>
          </a:p>
          <a:p>
            <a:r>
              <a:rPr lang="en-US" sz="700" b="0" dirty="0" smtClean="0">
                <a:solidFill>
                  <a:schemeClr val="bg1"/>
                </a:solidFill>
              </a:rPr>
              <a:t>              expressions:</a:t>
            </a:r>
          </a:p>
          <a:p>
            <a:r>
              <a:rPr lang="en-US" sz="700" b="0" dirty="0" smtClean="0">
                <a:solidFill>
                  <a:schemeClr val="bg1"/>
                </a:solidFill>
              </a:rPr>
              <a:t>                    </a:t>
            </a:r>
            <a:r>
              <a:rPr lang="en-US" sz="700" b="0" dirty="0" err="1" smtClean="0">
                <a:solidFill>
                  <a:schemeClr val="bg1"/>
                </a:solidFill>
              </a:rPr>
              <a:t>expr</a:t>
            </a:r>
            <a:r>
              <a:rPr lang="en-US" sz="700" b="0" dirty="0" smtClean="0">
                <a:solidFill>
                  <a:schemeClr val="bg1"/>
                </a:solidFill>
              </a:rPr>
              <a:t>: _col1</a:t>
            </a:r>
          </a:p>
          <a:p>
            <a:r>
              <a:rPr lang="en-US" sz="700" b="0" dirty="0" smtClean="0">
                <a:solidFill>
                  <a:schemeClr val="bg1"/>
                </a:solidFill>
              </a:rPr>
              <a:t>                    type: string</a:t>
            </a:r>
          </a:p>
          <a:p>
            <a:r>
              <a:rPr lang="en-US" sz="700" b="0" dirty="0" smtClean="0">
                <a:solidFill>
                  <a:schemeClr val="bg1"/>
                </a:solidFill>
              </a:rPr>
              <a:t>                    </a:t>
            </a:r>
            <a:r>
              <a:rPr lang="en-US" sz="700" b="0" dirty="0" err="1" smtClean="0">
                <a:solidFill>
                  <a:schemeClr val="bg1"/>
                </a:solidFill>
              </a:rPr>
              <a:t>expr</a:t>
            </a:r>
            <a:r>
              <a:rPr lang="en-US" sz="700" b="0" dirty="0" smtClean="0">
                <a:solidFill>
                  <a:schemeClr val="bg1"/>
                </a:solidFill>
              </a:rPr>
              <a:t>: _col0</a:t>
            </a:r>
          </a:p>
          <a:p>
            <a:r>
              <a:rPr lang="en-US" sz="700" b="0" dirty="0" smtClean="0">
                <a:solidFill>
                  <a:schemeClr val="bg1"/>
                </a:solidFill>
              </a:rPr>
              <a:t>                    type: </a:t>
            </a:r>
            <a:r>
              <a:rPr lang="en-US" sz="700" b="0" dirty="0" err="1" smtClean="0">
                <a:solidFill>
                  <a:schemeClr val="bg1"/>
                </a:solidFill>
              </a:rPr>
              <a:t>int</a:t>
            </a:r>
            <a:endParaRPr lang="en-US" sz="700" b="0" dirty="0" smtClean="0">
              <a:solidFill>
                <a:schemeClr val="bg1"/>
              </a:solidFill>
            </a:endParaRPr>
          </a:p>
          <a:p>
            <a:r>
              <a:rPr lang="en-US" sz="700" b="0" dirty="0" smtClean="0">
                <a:solidFill>
                  <a:schemeClr val="bg1"/>
                </a:solidFill>
              </a:rPr>
              <a:t>                    </a:t>
            </a:r>
            <a:r>
              <a:rPr lang="en-US" sz="700" b="0" dirty="0" err="1" smtClean="0">
                <a:solidFill>
                  <a:schemeClr val="bg1"/>
                </a:solidFill>
              </a:rPr>
              <a:t>expr</a:t>
            </a:r>
            <a:r>
              <a:rPr lang="en-US" sz="700" b="0" dirty="0" smtClean="0">
                <a:solidFill>
                  <a:schemeClr val="bg1"/>
                </a:solidFill>
              </a:rPr>
              <a:t>: _col2</a:t>
            </a:r>
          </a:p>
          <a:p>
            <a:r>
              <a:rPr lang="en-US" sz="700" b="0" dirty="0" smtClean="0">
                <a:solidFill>
                  <a:schemeClr val="bg1"/>
                </a:solidFill>
              </a:rPr>
              <a:t>                    type: </a:t>
            </a:r>
            <a:r>
              <a:rPr lang="en-US" sz="700" b="0" dirty="0" err="1" smtClean="0">
                <a:solidFill>
                  <a:schemeClr val="bg1"/>
                </a:solidFill>
              </a:rPr>
              <a:t>int</a:t>
            </a:r>
            <a:endParaRPr lang="en-US" sz="700" b="0" dirty="0" smtClean="0">
              <a:solidFill>
                <a:schemeClr val="bg1"/>
              </a:solidFill>
            </a:endParaRPr>
          </a:p>
          <a:p>
            <a:r>
              <a:rPr lang="en-US" sz="700" b="0" dirty="0" smtClean="0">
                <a:solidFill>
                  <a:schemeClr val="bg1"/>
                </a:solidFill>
              </a:rPr>
              <a:t>              </a:t>
            </a:r>
            <a:r>
              <a:rPr lang="en-US" sz="700" b="0" dirty="0" err="1" smtClean="0">
                <a:solidFill>
                  <a:schemeClr val="bg1"/>
                </a:solidFill>
              </a:rPr>
              <a:t>outputColumnNames</a:t>
            </a:r>
            <a:r>
              <a:rPr lang="en-US" sz="700" b="0" dirty="0" smtClean="0">
                <a:solidFill>
                  <a:schemeClr val="bg1"/>
                </a:solidFill>
              </a:rPr>
              <a:t>: _col0, _col1, _col2</a:t>
            </a:r>
          </a:p>
          <a:p>
            <a:r>
              <a:rPr lang="en-US" sz="700" b="0" dirty="0" smtClean="0">
                <a:solidFill>
                  <a:schemeClr val="bg1"/>
                </a:solidFill>
              </a:rPr>
              <a:t>              File Output Operator</a:t>
            </a:r>
          </a:p>
          <a:p>
            <a:r>
              <a:rPr lang="en-US" sz="700" b="0" dirty="0" smtClean="0">
                <a:solidFill>
                  <a:schemeClr val="bg1"/>
                </a:solidFill>
              </a:rPr>
              <a:t>                compressed: false</a:t>
            </a:r>
          </a:p>
          <a:p>
            <a:r>
              <a:rPr lang="en-US" sz="700" b="0" dirty="0" smtClean="0">
                <a:solidFill>
                  <a:schemeClr val="bg1"/>
                </a:solidFill>
              </a:rPr>
              <a:t>                </a:t>
            </a:r>
            <a:r>
              <a:rPr lang="en-US" sz="700" b="0" dirty="0" err="1" smtClean="0">
                <a:solidFill>
                  <a:schemeClr val="bg1"/>
                </a:solidFill>
              </a:rPr>
              <a:t>GlobalTableId</a:t>
            </a:r>
            <a:r>
              <a:rPr lang="en-US" sz="700" b="0" dirty="0" smtClean="0">
                <a:solidFill>
                  <a:schemeClr val="bg1"/>
                </a:solidFill>
              </a:rPr>
              <a:t>: 0</a:t>
            </a:r>
          </a:p>
          <a:p>
            <a:r>
              <a:rPr lang="en-US" sz="700" b="0" dirty="0" smtClean="0">
                <a:solidFill>
                  <a:schemeClr val="bg1"/>
                </a:solidFill>
              </a:rPr>
              <a:t>                table:</a:t>
            </a:r>
          </a:p>
          <a:p>
            <a:r>
              <a:rPr lang="en-US" sz="700" b="0" dirty="0" smtClean="0">
                <a:solidFill>
                  <a:schemeClr val="bg1"/>
                </a:solidFill>
              </a:rPr>
              <a:t>                    input format: </a:t>
            </a:r>
            <a:r>
              <a:rPr lang="en-US" sz="700" b="0" dirty="0" err="1" smtClean="0">
                <a:solidFill>
                  <a:schemeClr val="bg1"/>
                </a:solidFill>
              </a:rPr>
              <a:t>org.apache.hadoop.mapred.SequenceFileInputFormat</a:t>
            </a:r>
            <a:endParaRPr lang="en-US" sz="700" b="0" dirty="0" smtClean="0">
              <a:solidFill>
                <a:schemeClr val="bg1"/>
              </a:solidFill>
            </a:endParaRPr>
          </a:p>
          <a:p>
            <a:r>
              <a:rPr lang="en-US" sz="700" b="0" dirty="0" smtClean="0">
                <a:solidFill>
                  <a:schemeClr val="bg1"/>
                </a:solidFill>
              </a:rPr>
              <a:t>                    output format: </a:t>
            </a:r>
            <a:r>
              <a:rPr lang="en-US" sz="700" b="0" dirty="0" err="1" smtClean="0">
                <a:solidFill>
                  <a:schemeClr val="bg1"/>
                </a:solidFill>
              </a:rPr>
              <a:t>org.apache.hadoop.hive.ql.io.HiveSequenceFileOutputFormat</a:t>
            </a:r>
            <a:endParaRPr lang="en-US" sz="700" b="0" dirty="0" smtClean="0">
              <a:solidFill>
                <a:schemeClr val="bg1"/>
              </a:solidFill>
            </a:endParaRPr>
          </a:p>
          <a:p>
            <a:endParaRPr lang="en-US" sz="700" b="0" dirty="0" smtClean="0">
              <a:solidFill>
                <a:schemeClr val="bg1"/>
              </a:solidFill>
            </a:endParaRPr>
          </a:p>
          <a:p>
            <a:endParaRPr lang="en-US" sz="700" b="0" dirty="0" smtClean="0">
              <a:solidFill>
                <a:schemeClr val="bg1"/>
              </a:solidFill>
            </a:endParaRPr>
          </a:p>
        </p:txBody>
      </p:sp>
      <p:sp>
        <p:nvSpPr>
          <p:cNvPr id="9" name="TextBox 8"/>
          <p:cNvSpPr txBox="1"/>
          <p:nvPr/>
        </p:nvSpPr>
        <p:spPr>
          <a:xfrm>
            <a:off x="5181600" y="1337370"/>
            <a:ext cx="3810000" cy="3539430"/>
          </a:xfrm>
          <a:prstGeom prst="rect">
            <a:avLst/>
          </a:prstGeom>
          <a:noFill/>
        </p:spPr>
        <p:txBody>
          <a:bodyPr wrap="square" rtlCol="0">
            <a:spAutoFit/>
          </a:bodyPr>
          <a:lstStyle/>
          <a:p>
            <a:r>
              <a:rPr lang="en-US" sz="700" b="0" dirty="0" smtClean="0">
                <a:solidFill>
                  <a:schemeClr val="bg1"/>
                </a:solidFill>
              </a:rPr>
              <a:t> Stage: Stage-2</a:t>
            </a:r>
          </a:p>
          <a:p>
            <a:r>
              <a:rPr lang="en-US" sz="700" b="0" dirty="0" smtClean="0">
                <a:solidFill>
                  <a:schemeClr val="bg1"/>
                </a:solidFill>
              </a:rPr>
              <a:t>    Map Reduce</a:t>
            </a:r>
          </a:p>
          <a:p>
            <a:r>
              <a:rPr lang="en-US" sz="700" b="0" dirty="0" smtClean="0">
                <a:solidFill>
                  <a:schemeClr val="bg1"/>
                </a:solidFill>
              </a:rPr>
              <a:t>      Alias -&gt; Map Operator Tree:</a:t>
            </a:r>
          </a:p>
          <a:p>
            <a:r>
              <a:rPr lang="en-US" sz="700" b="0" dirty="0" smtClean="0">
                <a:solidFill>
                  <a:schemeClr val="bg1"/>
                </a:solidFill>
              </a:rPr>
              <a:t>        hdfs://localhost:8022/tmp/hive-training/364214370/10002 </a:t>
            </a:r>
          </a:p>
          <a:p>
            <a:r>
              <a:rPr lang="en-US" sz="700" b="0" dirty="0" smtClean="0">
                <a:solidFill>
                  <a:schemeClr val="bg1"/>
                </a:solidFill>
              </a:rPr>
              <a:t>            Reduce Output Operator</a:t>
            </a:r>
          </a:p>
          <a:p>
            <a:r>
              <a:rPr lang="en-US" sz="700" b="0" dirty="0" smtClean="0">
                <a:solidFill>
                  <a:schemeClr val="bg1"/>
                </a:solidFill>
              </a:rPr>
              <a:t>              key expressions:</a:t>
            </a:r>
          </a:p>
          <a:p>
            <a:r>
              <a:rPr lang="en-US" sz="700" b="0" dirty="0" smtClean="0">
                <a:solidFill>
                  <a:schemeClr val="bg1"/>
                </a:solidFill>
              </a:rPr>
              <a:t>                    </a:t>
            </a:r>
            <a:r>
              <a:rPr lang="en-US" sz="700" b="0" dirty="0" err="1" smtClean="0">
                <a:solidFill>
                  <a:schemeClr val="bg1"/>
                </a:solidFill>
              </a:rPr>
              <a:t>expr</a:t>
            </a:r>
            <a:r>
              <a:rPr lang="en-US" sz="700" b="0" dirty="0" smtClean="0">
                <a:solidFill>
                  <a:schemeClr val="bg1"/>
                </a:solidFill>
              </a:rPr>
              <a:t>: _col1</a:t>
            </a:r>
          </a:p>
          <a:p>
            <a:r>
              <a:rPr lang="en-US" sz="700" b="0" dirty="0" smtClean="0">
                <a:solidFill>
                  <a:schemeClr val="bg1"/>
                </a:solidFill>
              </a:rPr>
              <a:t>                    type: </a:t>
            </a:r>
            <a:r>
              <a:rPr lang="en-US" sz="700" b="0" dirty="0" err="1" smtClean="0">
                <a:solidFill>
                  <a:schemeClr val="bg1"/>
                </a:solidFill>
              </a:rPr>
              <a:t>int</a:t>
            </a:r>
            <a:endParaRPr lang="en-US" sz="700" b="0" dirty="0" smtClean="0">
              <a:solidFill>
                <a:schemeClr val="bg1"/>
              </a:solidFill>
            </a:endParaRPr>
          </a:p>
          <a:p>
            <a:r>
              <a:rPr lang="en-US" sz="700" b="0" dirty="0" smtClean="0">
                <a:solidFill>
                  <a:schemeClr val="bg1"/>
                </a:solidFill>
              </a:rPr>
              <a:t>              sort order: -</a:t>
            </a:r>
          </a:p>
          <a:p>
            <a:r>
              <a:rPr lang="en-US" sz="700" b="0" dirty="0" smtClean="0">
                <a:solidFill>
                  <a:schemeClr val="bg1"/>
                </a:solidFill>
              </a:rPr>
              <a:t>              tag: -1</a:t>
            </a:r>
          </a:p>
          <a:p>
            <a:r>
              <a:rPr lang="en-US" sz="700" b="0" dirty="0" smtClean="0">
                <a:solidFill>
                  <a:schemeClr val="bg1"/>
                </a:solidFill>
              </a:rPr>
              <a:t>              value expressions:</a:t>
            </a:r>
          </a:p>
          <a:p>
            <a:r>
              <a:rPr lang="en-US" sz="700" b="0" dirty="0" smtClean="0">
                <a:solidFill>
                  <a:schemeClr val="bg1"/>
                </a:solidFill>
              </a:rPr>
              <a:t>                    </a:t>
            </a:r>
            <a:r>
              <a:rPr lang="en-US" sz="700" b="0" dirty="0" err="1" smtClean="0">
                <a:solidFill>
                  <a:schemeClr val="bg1"/>
                </a:solidFill>
              </a:rPr>
              <a:t>expr</a:t>
            </a:r>
            <a:r>
              <a:rPr lang="en-US" sz="700" b="0" dirty="0" smtClean="0">
                <a:solidFill>
                  <a:schemeClr val="bg1"/>
                </a:solidFill>
              </a:rPr>
              <a:t>: _col0</a:t>
            </a:r>
          </a:p>
          <a:p>
            <a:r>
              <a:rPr lang="en-US" sz="700" b="0" dirty="0" smtClean="0">
                <a:solidFill>
                  <a:schemeClr val="bg1"/>
                </a:solidFill>
              </a:rPr>
              <a:t>                    type: string</a:t>
            </a:r>
          </a:p>
          <a:p>
            <a:r>
              <a:rPr lang="en-US" sz="700" b="0" dirty="0" smtClean="0">
                <a:solidFill>
                  <a:schemeClr val="bg1"/>
                </a:solidFill>
              </a:rPr>
              <a:t>                    </a:t>
            </a:r>
            <a:r>
              <a:rPr lang="en-US" sz="700" b="0" dirty="0" err="1" smtClean="0">
                <a:solidFill>
                  <a:schemeClr val="bg1"/>
                </a:solidFill>
              </a:rPr>
              <a:t>expr</a:t>
            </a:r>
            <a:r>
              <a:rPr lang="en-US" sz="700" b="0" dirty="0" smtClean="0">
                <a:solidFill>
                  <a:schemeClr val="bg1"/>
                </a:solidFill>
              </a:rPr>
              <a:t>: _col1</a:t>
            </a:r>
          </a:p>
          <a:p>
            <a:r>
              <a:rPr lang="en-US" sz="700" b="0" dirty="0" smtClean="0">
                <a:solidFill>
                  <a:schemeClr val="bg1"/>
                </a:solidFill>
              </a:rPr>
              <a:t>                    type: </a:t>
            </a:r>
            <a:r>
              <a:rPr lang="en-US" sz="700" b="0" dirty="0" err="1" smtClean="0">
                <a:solidFill>
                  <a:schemeClr val="bg1"/>
                </a:solidFill>
              </a:rPr>
              <a:t>int</a:t>
            </a:r>
            <a:endParaRPr lang="en-US" sz="700" b="0" dirty="0" smtClean="0">
              <a:solidFill>
                <a:schemeClr val="bg1"/>
              </a:solidFill>
            </a:endParaRPr>
          </a:p>
          <a:p>
            <a:r>
              <a:rPr lang="en-US" sz="700" b="0" dirty="0" smtClean="0">
                <a:solidFill>
                  <a:schemeClr val="bg1"/>
                </a:solidFill>
              </a:rPr>
              <a:t>                    </a:t>
            </a:r>
            <a:r>
              <a:rPr lang="en-US" sz="700" b="0" dirty="0" err="1" smtClean="0">
                <a:solidFill>
                  <a:schemeClr val="bg1"/>
                </a:solidFill>
              </a:rPr>
              <a:t>expr</a:t>
            </a:r>
            <a:r>
              <a:rPr lang="en-US" sz="700" b="0" dirty="0" smtClean="0">
                <a:solidFill>
                  <a:schemeClr val="bg1"/>
                </a:solidFill>
              </a:rPr>
              <a:t>: _col2</a:t>
            </a:r>
          </a:p>
          <a:p>
            <a:r>
              <a:rPr lang="en-US" sz="700" b="0" dirty="0" smtClean="0">
                <a:solidFill>
                  <a:schemeClr val="bg1"/>
                </a:solidFill>
              </a:rPr>
              <a:t>                    type: </a:t>
            </a:r>
            <a:r>
              <a:rPr lang="en-US" sz="700" b="0" dirty="0" err="1" smtClean="0">
                <a:solidFill>
                  <a:schemeClr val="bg1"/>
                </a:solidFill>
              </a:rPr>
              <a:t>int</a:t>
            </a:r>
            <a:endParaRPr lang="en-US" sz="700" b="0" dirty="0" smtClean="0">
              <a:solidFill>
                <a:schemeClr val="bg1"/>
              </a:solidFill>
            </a:endParaRPr>
          </a:p>
          <a:p>
            <a:r>
              <a:rPr lang="en-US" sz="700" b="0" dirty="0" smtClean="0">
                <a:solidFill>
                  <a:schemeClr val="bg1"/>
                </a:solidFill>
              </a:rPr>
              <a:t>      Reduce Operator Tree:</a:t>
            </a:r>
          </a:p>
          <a:p>
            <a:r>
              <a:rPr lang="en-US" sz="700" b="0" dirty="0" smtClean="0">
                <a:solidFill>
                  <a:schemeClr val="bg1"/>
                </a:solidFill>
              </a:rPr>
              <a:t>        Extract</a:t>
            </a:r>
          </a:p>
          <a:p>
            <a:r>
              <a:rPr lang="en-US" sz="700" b="0" dirty="0" smtClean="0">
                <a:solidFill>
                  <a:schemeClr val="bg1"/>
                </a:solidFill>
              </a:rPr>
              <a:t>          Limit</a:t>
            </a:r>
          </a:p>
          <a:p>
            <a:r>
              <a:rPr lang="en-US" sz="700" b="0" dirty="0" smtClean="0">
                <a:solidFill>
                  <a:schemeClr val="bg1"/>
                </a:solidFill>
              </a:rPr>
              <a:t>            File Output Operator</a:t>
            </a:r>
          </a:p>
          <a:p>
            <a:r>
              <a:rPr lang="en-US" sz="700" b="0" dirty="0" smtClean="0">
                <a:solidFill>
                  <a:schemeClr val="bg1"/>
                </a:solidFill>
              </a:rPr>
              <a:t>              compressed: false</a:t>
            </a:r>
          </a:p>
          <a:p>
            <a:r>
              <a:rPr lang="en-US" sz="700" b="0" dirty="0" smtClean="0">
                <a:solidFill>
                  <a:schemeClr val="bg1"/>
                </a:solidFill>
              </a:rPr>
              <a:t>              </a:t>
            </a:r>
            <a:r>
              <a:rPr lang="en-US" sz="700" b="0" dirty="0" err="1" smtClean="0">
                <a:solidFill>
                  <a:schemeClr val="bg1"/>
                </a:solidFill>
              </a:rPr>
              <a:t>GlobalTableId</a:t>
            </a:r>
            <a:r>
              <a:rPr lang="en-US" sz="700" b="0" dirty="0" smtClean="0">
                <a:solidFill>
                  <a:schemeClr val="bg1"/>
                </a:solidFill>
              </a:rPr>
              <a:t>: 0</a:t>
            </a:r>
          </a:p>
          <a:p>
            <a:r>
              <a:rPr lang="en-US" sz="700" b="0" dirty="0" smtClean="0">
                <a:solidFill>
                  <a:schemeClr val="bg1"/>
                </a:solidFill>
              </a:rPr>
              <a:t>              table:</a:t>
            </a:r>
          </a:p>
          <a:p>
            <a:r>
              <a:rPr lang="en-US" sz="700" b="0" dirty="0" smtClean="0">
                <a:solidFill>
                  <a:schemeClr val="bg1"/>
                </a:solidFill>
              </a:rPr>
              <a:t>                  input format: </a:t>
            </a:r>
            <a:r>
              <a:rPr lang="en-US" sz="700" b="0" dirty="0" err="1" smtClean="0">
                <a:solidFill>
                  <a:schemeClr val="bg1"/>
                </a:solidFill>
              </a:rPr>
              <a:t>org.apache.hadoop.mapred.TextInputFormat</a:t>
            </a:r>
            <a:endParaRPr lang="en-US" sz="700" b="0" dirty="0" smtClean="0">
              <a:solidFill>
                <a:schemeClr val="bg1"/>
              </a:solidFill>
            </a:endParaRPr>
          </a:p>
          <a:p>
            <a:r>
              <a:rPr lang="en-US" sz="700" b="0" dirty="0" smtClean="0">
                <a:solidFill>
                  <a:schemeClr val="bg1"/>
                </a:solidFill>
              </a:rPr>
              <a:t>                  output format: </a:t>
            </a:r>
            <a:r>
              <a:rPr lang="en-US" sz="700" b="0" dirty="0" err="1" smtClean="0">
                <a:solidFill>
                  <a:schemeClr val="bg1"/>
                </a:solidFill>
              </a:rPr>
              <a:t>org.apache.hadoop.hive.ql.io.HiveIgnoreKeyTextOutputFormat</a:t>
            </a:r>
            <a:endParaRPr lang="en-US" sz="700" b="0" dirty="0" smtClean="0">
              <a:solidFill>
                <a:schemeClr val="bg1"/>
              </a:solidFill>
            </a:endParaRPr>
          </a:p>
          <a:p>
            <a:endParaRPr lang="en-US" sz="700" b="0" dirty="0" smtClean="0">
              <a:solidFill>
                <a:schemeClr val="bg1"/>
              </a:solidFill>
            </a:endParaRPr>
          </a:p>
          <a:p>
            <a:endParaRPr lang="en-US" sz="700" b="0" dirty="0" smtClean="0">
              <a:solidFill>
                <a:schemeClr val="bg1"/>
              </a:solidFill>
            </a:endParaRPr>
          </a:p>
          <a:p>
            <a:r>
              <a:rPr lang="en-US" sz="700" b="0" dirty="0" smtClean="0">
                <a:solidFill>
                  <a:schemeClr val="bg1"/>
                </a:solidFill>
              </a:rPr>
              <a:t> Stage: Stage-0</a:t>
            </a:r>
          </a:p>
          <a:p>
            <a:r>
              <a:rPr lang="en-US" sz="700" b="0" dirty="0" smtClean="0">
                <a:solidFill>
                  <a:schemeClr val="bg1"/>
                </a:solidFill>
              </a:rPr>
              <a:t>    Fetch Operator</a:t>
            </a:r>
          </a:p>
          <a:p>
            <a:r>
              <a:rPr lang="en-US" sz="700" b="0" dirty="0" smtClean="0">
                <a:solidFill>
                  <a:schemeClr val="bg1"/>
                </a:solidFill>
              </a:rPr>
              <a:t>      limit: 10</a:t>
            </a:r>
          </a:p>
        </p:txBody>
      </p:sp>
    </p:spTree>
    <p:extLst>
      <p:ext uri="{BB962C8B-B14F-4D97-AF65-F5344CB8AC3E}">
        <p14:creationId xmlns:p14="http://schemas.microsoft.com/office/powerpoint/2010/main" val="48421676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theme/theme1.xml><?xml version="1.0" encoding="utf-8"?>
<a:theme xmlns:a="http://schemas.openxmlformats.org/drawingml/2006/main" name="Default Design">
  <a:themeElements>
    <a:clrScheme name="My Theme Colors">
      <a:dk1>
        <a:srgbClr val="000000"/>
      </a:dk1>
      <a:lt1>
        <a:srgbClr val="FFFFFF"/>
      </a:lt1>
      <a:dk2>
        <a:srgbClr val="000000"/>
      </a:dk2>
      <a:lt2>
        <a:srgbClr val="FFFFFF"/>
      </a:lt2>
      <a:accent1>
        <a:srgbClr val="FFFF99"/>
      </a:accent1>
      <a:accent2>
        <a:srgbClr val="9999FF"/>
      </a:accent2>
      <a:accent3>
        <a:srgbClr val="CCFF99"/>
      </a:accent3>
      <a:accent4>
        <a:srgbClr val="FF99CC"/>
      </a:accent4>
      <a:accent5>
        <a:srgbClr val="99CCFF"/>
      </a:accent5>
      <a:accent6>
        <a:srgbClr val="FFCC99"/>
      </a:accent6>
      <a:hlink>
        <a:srgbClr val="FFFFFF"/>
      </a:hlink>
      <a:folHlink>
        <a:srgbClr val="B2B2B2"/>
      </a:folHlink>
    </a:clrScheme>
    <a:fontScheme name="Default Design">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25252F"/>
        </a:dk1>
        <a:lt1>
          <a:srgbClr val="9999FF"/>
        </a:lt1>
        <a:dk2>
          <a:srgbClr val="000000"/>
        </a:dk2>
        <a:lt2>
          <a:srgbClr val="FFFFFF"/>
        </a:lt2>
        <a:accent1>
          <a:srgbClr val="3366FF"/>
        </a:accent1>
        <a:accent2>
          <a:srgbClr val="003399"/>
        </a:accent2>
        <a:accent3>
          <a:srgbClr val="AAAAAA"/>
        </a:accent3>
        <a:accent4>
          <a:srgbClr val="8282DA"/>
        </a:accent4>
        <a:accent5>
          <a:srgbClr val="ADB8FF"/>
        </a:accent5>
        <a:accent6>
          <a:srgbClr val="002D8A"/>
        </a:accent6>
        <a:hlink>
          <a:srgbClr val="009999"/>
        </a:hlink>
        <a:folHlink>
          <a:srgbClr val="B2B2B2"/>
        </a:folHlink>
      </a:clrScheme>
      <a:clrMap bg1="dk2" tx1="lt1" bg2="dk1" tx2="lt2" accent1="accent1" accent2="accent2" accent3="accent3" accent4="accent4" accent5="accent5" accent6="accent6" hlink="hlink" folHlink="folHlink"/>
    </a:extraClrScheme>
    <a:extraClrScheme>
      <a:clrScheme name="Default Design 2">
        <a:dk1>
          <a:srgbClr val="314183"/>
        </a:dk1>
        <a:lt1>
          <a:srgbClr val="FFFFFF"/>
        </a:lt1>
        <a:dk2>
          <a:srgbClr val="0B1E45"/>
        </a:dk2>
        <a:lt2>
          <a:srgbClr val="FFFFFF"/>
        </a:lt2>
        <a:accent1>
          <a:srgbClr val="6666FF"/>
        </a:accent1>
        <a:accent2>
          <a:srgbClr val="0066FF"/>
        </a:accent2>
        <a:accent3>
          <a:srgbClr val="AAABB0"/>
        </a:accent3>
        <a:accent4>
          <a:srgbClr val="DADADA"/>
        </a:accent4>
        <a:accent5>
          <a:srgbClr val="B8B8FF"/>
        </a:accent5>
        <a:accent6>
          <a:srgbClr val="005CE7"/>
        </a:accent6>
        <a:hlink>
          <a:srgbClr val="006699"/>
        </a:hlink>
        <a:folHlink>
          <a:srgbClr val="B2B2B2"/>
        </a:folHlink>
      </a:clrScheme>
      <a:clrMap bg1="dk2" tx1="lt1" bg2="dk1" tx2="lt2" accent1="accent1" accent2="accent2" accent3="accent3" accent4="accent4" accent5="accent5" accent6="accent6" hlink="hlink" folHlink="folHlink"/>
    </a:extraClrScheme>
    <a:extraClrScheme>
      <a:clrScheme name="Default Design 3">
        <a:dk1>
          <a:srgbClr val="194349"/>
        </a:dk1>
        <a:lt1>
          <a:srgbClr val="FFFFCC"/>
        </a:lt1>
        <a:dk2>
          <a:srgbClr val="006666"/>
        </a:dk2>
        <a:lt2>
          <a:srgbClr val="FFFFFF"/>
        </a:lt2>
        <a:accent1>
          <a:srgbClr val="99CC00"/>
        </a:accent1>
        <a:accent2>
          <a:srgbClr val="00B6B2"/>
        </a:accent2>
        <a:accent3>
          <a:srgbClr val="AAB8B8"/>
        </a:accent3>
        <a:accent4>
          <a:srgbClr val="DADAAE"/>
        </a:accent4>
        <a:accent5>
          <a:srgbClr val="CAE2AA"/>
        </a:accent5>
        <a:accent6>
          <a:srgbClr val="00A5A1"/>
        </a:accent6>
        <a:hlink>
          <a:srgbClr val="669900"/>
        </a:hlink>
        <a:folHlink>
          <a:srgbClr val="666699"/>
        </a:folHlink>
      </a:clrScheme>
      <a:clrMap bg1="dk2" tx1="lt1" bg2="dk1" tx2="lt2" accent1="accent1" accent2="accent2" accent3="accent3" accent4="accent4" accent5="accent5" accent6="accent6" hlink="hlink" folHlink="folHlink"/>
    </a:extraClrScheme>
    <a:extraClrScheme>
      <a:clrScheme name="Default Design 4">
        <a:dk1>
          <a:srgbClr val="194349"/>
        </a:dk1>
        <a:lt1>
          <a:srgbClr val="FFFFCC"/>
        </a:lt1>
        <a:dk2>
          <a:srgbClr val="0000FF"/>
        </a:dk2>
        <a:lt2>
          <a:srgbClr val="FFFFFF"/>
        </a:lt2>
        <a:accent1>
          <a:srgbClr val="0099FF"/>
        </a:accent1>
        <a:accent2>
          <a:srgbClr val="33CC33"/>
        </a:accent2>
        <a:accent3>
          <a:srgbClr val="AAAAFF"/>
        </a:accent3>
        <a:accent4>
          <a:srgbClr val="DADAAE"/>
        </a:accent4>
        <a:accent5>
          <a:srgbClr val="AACAFF"/>
        </a:accent5>
        <a:accent6>
          <a:srgbClr val="2DB92D"/>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Default Design 5">
        <a:dk1>
          <a:srgbClr val="194349"/>
        </a:dk1>
        <a:lt1>
          <a:srgbClr val="FFFFCC"/>
        </a:lt1>
        <a:dk2>
          <a:srgbClr val="72A497"/>
        </a:dk2>
        <a:lt2>
          <a:srgbClr val="000000"/>
        </a:lt2>
        <a:accent1>
          <a:srgbClr val="805D32"/>
        </a:accent1>
        <a:accent2>
          <a:srgbClr val="7D2F3C"/>
        </a:accent2>
        <a:accent3>
          <a:srgbClr val="BCCFC9"/>
        </a:accent3>
        <a:accent4>
          <a:srgbClr val="DADAAE"/>
        </a:accent4>
        <a:accent5>
          <a:srgbClr val="C0B6AD"/>
        </a:accent5>
        <a:accent6>
          <a:srgbClr val="712A35"/>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Default Design 6">
        <a:dk1>
          <a:srgbClr val="1C1C1C"/>
        </a:dk1>
        <a:lt1>
          <a:srgbClr val="FFFFFF"/>
        </a:lt1>
        <a:dk2>
          <a:srgbClr val="710F0F"/>
        </a:dk2>
        <a:lt2>
          <a:srgbClr val="FFFFFF"/>
        </a:lt2>
        <a:accent1>
          <a:srgbClr val="FF9900"/>
        </a:accent1>
        <a:accent2>
          <a:srgbClr val="FF3300"/>
        </a:accent2>
        <a:accent3>
          <a:srgbClr val="BBAAAA"/>
        </a:accent3>
        <a:accent4>
          <a:srgbClr val="DADADA"/>
        </a:accent4>
        <a:accent5>
          <a:srgbClr val="FFCAAA"/>
        </a:accent5>
        <a:accent6>
          <a:srgbClr val="E72D00"/>
        </a:accent6>
        <a:hlink>
          <a:srgbClr val="666699"/>
        </a:hlink>
        <a:folHlink>
          <a:srgbClr val="996633"/>
        </a:folHlink>
      </a:clrScheme>
      <a:clrMap bg1="dk2" tx1="lt1" bg2="dk1" tx2="lt2" accent1="accent1" accent2="accent2" accent3="accent3" accent4="accent4" accent5="accent5" accent6="accent6" hlink="hlink" folHlink="folHlink"/>
    </a:extraClrScheme>
    <a:extraClrScheme>
      <a:clrScheme name="Default Design 7">
        <a:dk1>
          <a:srgbClr val="336666"/>
        </a:dk1>
        <a:lt1>
          <a:srgbClr val="FFFFFF"/>
        </a:lt1>
        <a:dk2>
          <a:srgbClr val="000000"/>
        </a:dk2>
        <a:lt2>
          <a:srgbClr val="666699"/>
        </a:lt2>
        <a:accent1>
          <a:srgbClr val="99CCCC"/>
        </a:accent1>
        <a:accent2>
          <a:srgbClr val="CCCCCC"/>
        </a:accent2>
        <a:accent3>
          <a:srgbClr val="FFFFFF"/>
        </a:accent3>
        <a:accent4>
          <a:srgbClr val="2A5656"/>
        </a:accent4>
        <a:accent5>
          <a:srgbClr val="CAE2E2"/>
        </a:accent5>
        <a:accent6>
          <a:srgbClr val="B9B9B9"/>
        </a:accent6>
        <a:hlink>
          <a:srgbClr val="006666"/>
        </a:hlink>
        <a:folHlink>
          <a:srgbClr val="B2B2B2"/>
        </a:folHlink>
      </a:clrScheme>
      <a:clrMap bg1="lt1" tx1="dk1" bg2="lt2" tx2="dk2" accent1="accent1" accent2="accent2" accent3="accent3" accent4="accent4" accent5="accent5" accent6="accent6" hlink="hlink" folHlink="folHlink"/>
    </a:extraClrScheme>
    <a:extraClrScheme>
      <a:clrScheme name="Default Design 8">
        <a:dk1>
          <a:srgbClr val="000000"/>
        </a:dk1>
        <a:lt1>
          <a:srgbClr val="FFFFFF"/>
        </a:lt1>
        <a:dk2>
          <a:srgbClr val="000000"/>
        </a:dk2>
        <a:lt2>
          <a:srgbClr val="666699"/>
        </a:lt2>
        <a:accent1>
          <a:srgbClr val="FF9900"/>
        </a:accent1>
        <a:accent2>
          <a:srgbClr val="FF0000"/>
        </a:accent2>
        <a:accent3>
          <a:srgbClr val="FFFFFF"/>
        </a:accent3>
        <a:accent4>
          <a:srgbClr val="000000"/>
        </a:accent4>
        <a:accent5>
          <a:srgbClr val="FFCAAA"/>
        </a:accent5>
        <a:accent6>
          <a:srgbClr val="E70000"/>
        </a:accent6>
        <a:hlink>
          <a:srgbClr val="336699"/>
        </a:hlink>
        <a:folHlink>
          <a:srgbClr val="808080"/>
        </a:folHlink>
      </a:clrScheme>
      <a:clrMap bg1="lt1" tx1="dk1" bg2="lt2" tx2="dk2" accent1="accent1" accent2="accent2" accent3="accent3" accent4="accent4" accent5="accent5" accent6="accent6" hlink="hlink" folHlink="folHlink"/>
    </a:extraClrScheme>
    <a:extraClrScheme>
      <a:clrScheme name="Default Design 9">
        <a:dk1>
          <a:srgbClr val="000000"/>
        </a:dk1>
        <a:lt1>
          <a:srgbClr val="FFFFFF"/>
        </a:lt1>
        <a:dk2>
          <a:srgbClr val="000000"/>
        </a:dk2>
        <a:lt2>
          <a:srgbClr val="666699"/>
        </a:lt2>
        <a:accent1>
          <a:srgbClr val="CC3300"/>
        </a:accent1>
        <a:accent2>
          <a:srgbClr val="CC9900"/>
        </a:accent2>
        <a:accent3>
          <a:srgbClr val="FFFFFF"/>
        </a:accent3>
        <a:accent4>
          <a:srgbClr val="000000"/>
        </a:accent4>
        <a:accent5>
          <a:srgbClr val="E2ADAA"/>
        </a:accent5>
        <a:accent6>
          <a:srgbClr val="B98A00"/>
        </a:accent6>
        <a:hlink>
          <a:srgbClr val="CC6600"/>
        </a:hlink>
        <a:folHlink>
          <a:srgbClr val="808080"/>
        </a:folHlink>
      </a:clrScheme>
      <a:clrMap bg1="lt1" tx1="dk1" bg2="lt2" tx2="dk2" accent1="accent1" accent2="accent2" accent3="accent3" accent4="accent4" accent5="accent5" accent6="accent6" hlink="hlink" folHlink="folHlink"/>
    </a:extraClrScheme>
    <a:extraClrScheme>
      <a:clrScheme name="Default Design 10">
        <a:dk1>
          <a:srgbClr val="000000"/>
        </a:dk1>
        <a:lt1>
          <a:srgbClr val="FFFFFF"/>
        </a:lt1>
        <a:dk2>
          <a:srgbClr val="000000"/>
        </a:dk2>
        <a:lt2>
          <a:srgbClr val="666699"/>
        </a:lt2>
        <a:accent1>
          <a:srgbClr val="666699"/>
        </a:accent1>
        <a:accent2>
          <a:srgbClr val="9999FF"/>
        </a:accent2>
        <a:accent3>
          <a:srgbClr val="FFFFFF"/>
        </a:accent3>
        <a:accent4>
          <a:srgbClr val="000000"/>
        </a:accent4>
        <a:accent5>
          <a:srgbClr val="B8B8CA"/>
        </a:accent5>
        <a:accent6>
          <a:srgbClr val="8A8AE7"/>
        </a:accent6>
        <a:hlink>
          <a:srgbClr val="3366FF"/>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55678</TotalTime>
  <Words>3341</Words>
  <Application>Microsoft Macintosh PowerPoint</Application>
  <PresentationFormat>On-screen Show (4:3)</PresentationFormat>
  <Paragraphs>626</Paragraphs>
  <Slides>52</Slides>
  <Notes>0</Notes>
  <HiddenSlides>0</HiddenSlides>
  <MMClips>0</MMClips>
  <ScaleCrop>false</ScaleCrop>
  <HeadingPairs>
    <vt:vector size="4" baseType="variant">
      <vt:variant>
        <vt:lpstr>Theme</vt:lpstr>
      </vt:variant>
      <vt:variant>
        <vt:i4>1</vt:i4>
      </vt:variant>
      <vt:variant>
        <vt:lpstr>Slide Titles</vt:lpstr>
      </vt:variant>
      <vt:variant>
        <vt:i4>52</vt:i4>
      </vt:variant>
    </vt:vector>
  </HeadingPairs>
  <TitlesOfParts>
    <vt:vector size="53" baseType="lpstr">
      <vt:lpstr>Default Design</vt:lpstr>
      <vt:lpstr>PowerPoint Presentation</vt:lpstr>
      <vt:lpstr>Today’s Agenda</vt:lpstr>
      <vt:lpstr>A Major Step Backwards?</vt:lpstr>
      <vt:lpstr>Need for High-Level Languages</vt:lpstr>
      <vt:lpstr>Hive and Pig</vt:lpstr>
      <vt:lpstr>PowerPoint Presentation</vt:lpstr>
      <vt:lpstr>Hive: Example</vt:lpstr>
      <vt:lpstr>Hive: Behind the Scenes</vt:lpstr>
      <vt:lpstr>Hive: Behind the Scenes</vt:lpstr>
      <vt:lpstr>Hive Architecture</vt:lpstr>
      <vt:lpstr>Hive Implementation</vt:lpstr>
      <vt:lpstr>PowerPoint Presentation</vt:lpstr>
      <vt:lpstr>Pig: Example</vt:lpstr>
      <vt:lpstr>Pig Script</vt:lpstr>
      <vt:lpstr>Pig Query Plan</vt:lpstr>
      <vt:lpstr>Pig Script in Hadoop</vt:lpstr>
      <vt:lpstr>Pig: Basics</vt:lpstr>
      <vt:lpstr>Pig: Common Operations</vt:lpstr>
      <vt:lpstr>Pig: GROUPing</vt:lpstr>
      <vt:lpstr>Pig: COGROUPing</vt:lpstr>
      <vt:lpstr>Pig UDFs</vt:lpstr>
      <vt:lpstr>PageRank in Pig</vt:lpstr>
      <vt:lpstr>Oh, the iterative part too…</vt:lpstr>
      <vt:lpstr>PowerPoint Presentation</vt:lpstr>
      <vt:lpstr>Imapala</vt:lpstr>
      <vt:lpstr>Impala Architecture</vt:lpstr>
      <vt:lpstr>Impala Query Execution</vt:lpstr>
      <vt:lpstr>PowerPoint Presentation</vt:lpstr>
      <vt:lpstr>PowerPoint Presentation</vt:lpstr>
      <vt:lpstr>PowerPoint Presentation</vt:lpstr>
      <vt:lpstr>Impala Execution Engine</vt:lpstr>
      <vt:lpstr>PowerPoint Presentation</vt:lpstr>
      <vt:lpstr>Answer?</vt:lpstr>
      <vt:lpstr>Answer?</vt:lpstr>
      <vt:lpstr>Generically, what is this?</vt:lpstr>
      <vt:lpstr>Dataflows</vt:lpstr>
      <vt:lpstr>Analogy: NAND Gates are universal</vt:lpstr>
      <vt:lpstr>Dryad: Graph Operators</vt:lpstr>
      <vt:lpstr>Dryad: Architecture</vt:lpstr>
      <vt:lpstr>Dryad: Cool Tricks</vt:lpstr>
      <vt:lpstr>Dryad: Sample Program</vt:lpstr>
      <vt:lpstr>DryadLINQ</vt:lpstr>
      <vt:lpstr>DryadLINQ: Word Count</vt:lpstr>
      <vt:lpstr>What happened to Dryad?</vt:lpstr>
      <vt:lpstr>Spark</vt:lpstr>
      <vt:lpstr>Resilient Distributed Datasets (RDDs)</vt:lpstr>
      <vt:lpstr>Operations on RDDs</vt:lpstr>
      <vt:lpstr>Spark Architecture</vt:lpstr>
      <vt:lpstr>Spark Physical Operators</vt:lpstr>
      <vt:lpstr>Spark Execution Plan</vt:lpstr>
      <vt:lpstr>Today’s Agenda</vt:lpstr>
      <vt:lpstr>PowerPoint Presentation</vt:lpstr>
    </vt:vector>
  </TitlesOfParts>
  <Company>University of Maryland</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Data-Intensive Information Processing Applications </dc:title>
  <dc:creator>Jimmy Lin</dc:creator>
  <cp:lastModifiedBy>Jimmy Lin</cp:lastModifiedBy>
  <cp:revision>11372</cp:revision>
  <dcterms:created xsi:type="dcterms:W3CDTF">2012-08-31T06:36:49Z</dcterms:created>
  <dcterms:modified xsi:type="dcterms:W3CDTF">2015-04-06T02:21:34Z</dcterms:modified>
</cp:coreProperties>
</file>